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1033" r:id="rId5"/>
    <p:sldId id="1060" r:id="rId6"/>
    <p:sldId id="1061" r:id="rId7"/>
    <p:sldId id="1062" r:id="rId8"/>
    <p:sldId id="1098" r:id="rId9"/>
    <p:sldId id="1085" r:id="rId10"/>
    <p:sldId id="1086" r:id="rId11"/>
    <p:sldId id="1087" r:id="rId12"/>
    <p:sldId id="1088" r:id="rId13"/>
    <p:sldId id="1089" r:id="rId14"/>
    <p:sldId id="1090" r:id="rId15"/>
    <p:sldId id="1095" r:id="rId16"/>
    <p:sldId id="1063" r:id="rId17"/>
    <p:sldId id="1064" r:id="rId18"/>
    <p:sldId id="1091" r:id="rId19"/>
    <p:sldId id="1092" r:id="rId20"/>
    <p:sldId id="1093" r:id="rId21"/>
    <p:sldId id="1094" r:id="rId22"/>
    <p:sldId id="1096" r:id="rId23"/>
    <p:sldId id="1099" r:id="rId24"/>
    <p:sldId id="1100" r:id="rId25"/>
    <p:sldId id="1101" r:id="rId26"/>
    <p:sldId id="1097" r:id="rId27"/>
    <p:sldId id="1103" r:id="rId28"/>
    <p:sldId id="1102" r:id="rId29"/>
    <p:sldId id="1104" r:id="rId30"/>
    <p:sldId id="1036" r:id="rId31"/>
  </p:sldIdLst>
  <p:sldSz cx="14630400" cy="8229600"/>
  <p:notesSz cx="6865938" cy="9998075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5" userDrawn="1">
          <p15:clr>
            <a:srgbClr val="A4A3A4"/>
          </p15:clr>
        </p15:guide>
        <p15:guide id="2" pos="46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689"/>
    <a:srgbClr val="0000FF"/>
    <a:srgbClr val="B8BAED"/>
    <a:srgbClr val="DEDEFE"/>
    <a:srgbClr val="0089CF"/>
    <a:srgbClr val="002060"/>
    <a:srgbClr val="5E729B"/>
    <a:srgbClr val="7C8CAD"/>
    <a:srgbClr val="000000"/>
    <a:srgbClr val="405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3" autoAdjust="0"/>
    <p:restoredTop sz="84977" autoAdjust="0"/>
  </p:normalViewPr>
  <p:slideViewPr>
    <p:cSldViewPr snapToGrid="0">
      <p:cViewPr varScale="1">
        <p:scale>
          <a:sx n="71" d="100"/>
          <a:sy n="71" d="100"/>
        </p:scale>
        <p:origin x="420" y="78"/>
      </p:cViewPr>
      <p:guideLst>
        <p:guide orient="horz" pos="2615"/>
        <p:guide pos="4631"/>
      </p:guideLst>
    </p:cSldViewPr>
  </p:slideViewPr>
  <p:outlineViewPr>
    <p:cViewPr>
      <p:scale>
        <a:sx n="33" d="100"/>
        <a:sy n="33" d="100"/>
      </p:scale>
      <p:origin x="0" y="-67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2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Sheet1!$E$3:$E$5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Sheet1!$F$3:$F$5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61A-433F-86E3-08282F29A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401216"/>
        <c:axId val="524402528"/>
      </c:scatterChart>
      <c:valAx>
        <c:axId val="524401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4402528"/>
        <c:crosses val="autoZero"/>
        <c:crossBetween val="midCat"/>
      </c:valAx>
      <c:valAx>
        <c:axId val="52440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4401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BB081675-6ACC-4835-95C6-447F80A69E94}" type="datetimeFigureOut">
              <a:rPr lang="ko-KR" altLang="en-US" smtClean="0"/>
              <a:t>2021-07-18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07B0B93A-AC2A-4B44-866C-313D3F56EB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976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D765D44-691D-4237-BCEC-69BC2F85554D}" type="datetimeFigureOut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65912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594" y="4749086"/>
            <a:ext cx="5492750" cy="4499134"/>
          </a:xfrm>
          <a:prstGeom prst="rect">
            <a:avLst/>
          </a:prstGeom>
        </p:spPr>
        <p:txBody>
          <a:bodyPr vert="horz" lIns="96359" tIns="48180" rIns="96359" bIns="481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109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AC65261C-3A85-4AB8-ADC8-CB695DC4D8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4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062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시민권</a:t>
            </a:r>
            <a:r>
              <a:rPr lang="en-US" altLang="ko-KR" dirty="0"/>
              <a:t>-</a:t>
            </a:r>
            <a:r>
              <a:rPr lang="ko-KR" altLang="en-US" dirty="0"/>
              <a:t>사우디아라비아</a:t>
            </a:r>
            <a:r>
              <a:rPr lang="en-US" altLang="ko-KR" dirty="0"/>
              <a:t>, AI</a:t>
            </a:r>
            <a:r>
              <a:rPr lang="ko-KR" altLang="en-US" dirty="0"/>
              <a:t>로봇 소피아 </a:t>
            </a:r>
            <a:r>
              <a:rPr lang="en-US" altLang="ko-KR" dirty="0"/>
              <a:t>(</a:t>
            </a:r>
            <a:r>
              <a:rPr lang="ko-KR" altLang="en-US" dirty="0"/>
              <a:t>사우디 여성보다 권한 더 많아</a:t>
            </a:r>
            <a:r>
              <a:rPr lang="en-US" altLang="ko-KR" dirty="0"/>
              <a:t>..)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4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연도별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대여량은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보다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년이 더 많다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월별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대여량은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가장 많고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7~10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월도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대여량이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가장 적다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일별대여량은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일까지만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 나머지 날짜는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test.csv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 데이터는 피처로 사용하면 안 된다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대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대여량을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보면 출퇴근 시간에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대여량이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것 같다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주말과 나누어 볼 필요가 있을 것 같다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초도 다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이기 때문에 의미가 없다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31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출퇴근 시간에 </a:t>
            </a:r>
            <a:r>
              <a:rPr lang="ko-KR" altLang="en-US" dirty="0" err="1"/>
              <a:t>대여량이</a:t>
            </a:r>
            <a:r>
              <a:rPr lang="ko-KR" altLang="en-US" dirty="0"/>
              <a:t> 많다 </a:t>
            </a:r>
            <a:r>
              <a:rPr lang="en-US" altLang="ko-KR" dirty="0"/>
              <a:t>(</a:t>
            </a:r>
            <a:r>
              <a:rPr lang="ko-KR" altLang="en-US" dirty="0"/>
              <a:t>주말에는 점심시간 전후로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요일로 </a:t>
            </a:r>
            <a:r>
              <a:rPr lang="ko-KR" altLang="en-US" dirty="0" err="1"/>
              <a:t>봤을때도</a:t>
            </a:r>
            <a:r>
              <a:rPr lang="ko-KR" altLang="en-US" dirty="0"/>
              <a:t> 평일에는 출퇴근 시간</a:t>
            </a:r>
            <a:r>
              <a:rPr lang="en-US" altLang="ko-KR" dirty="0"/>
              <a:t>, </a:t>
            </a:r>
            <a:r>
              <a:rPr lang="ko-KR" altLang="en-US" dirty="0"/>
              <a:t>주말에는 점심시간 전후로 많은 것을 확인할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계절로 가더라도 출퇴근시간에 </a:t>
            </a:r>
            <a:r>
              <a:rPr lang="ko-KR" altLang="en-US" dirty="0" err="1"/>
              <a:t>몰려있고</a:t>
            </a:r>
            <a:r>
              <a:rPr lang="en-US" altLang="ko-KR" dirty="0"/>
              <a:t>, </a:t>
            </a:r>
            <a:r>
              <a:rPr lang="ko-KR" altLang="en-US" dirty="0" err="1"/>
              <a:t>따뜻할때</a:t>
            </a:r>
            <a:r>
              <a:rPr lang="ko-KR" altLang="en-US" dirty="0"/>
              <a:t> </a:t>
            </a:r>
            <a:r>
              <a:rPr lang="ko-KR" altLang="en-US" dirty="0" err="1"/>
              <a:t>대여량이</a:t>
            </a:r>
            <a:r>
              <a:rPr lang="ko-KR" altLang="en-US" dirty="0"/>
              <a:t> 많은 것을 확인할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17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온도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습도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풍속은 거의 연관관계가 없다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대여량과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연관이 높은 건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registered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등록 된 대여자가 많지만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test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데이터에는 이 값이 없다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atemp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0.98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상관관계가 높지만 온도와 체감온도로 피처로 사용하기에 적합하지 않을 수 있다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95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062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산점도</a:t>
            </a:r>
            <a:endParaRPr lang="en-US" altLang="ko-KR" sz="17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3062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풍속의 경우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숫자가 몰려 있는 것으로 보인다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아마도 관측되지 않은 수치에 대해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기록된 것이 아닐까 추측해 본다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13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062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변수가 오른쪽에 치우쳐져 있다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기계학습은 종속변수가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이어야 하기에 정규분포를 갖는 것이 바람직하다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대안으로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 data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제거하고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"count"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변수에 로그를 씌워 변경해 봐도 정규분포를 따르지는 않지만 이전 그래프보다는 좀 더 자세히 표현하고 있다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5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Classification (</a:t>
            </a:r>
            <a:r>
              <a:rPr lang="ko-KR" altLang="en-US" dirty="0"/>
              <a:t>타이타닉</a:t>
            </a:r>
            <a:r>
              <a:rPr lang="en-US" altLang="ko-KR" dirty="0"/>
              <a:t>(binary classification), MNIST, etc.)</a:t>
            </a:r>
          </a:p>
          <a:p>
            <a:pPr marL="0" indent="0">
              <a:buFontTx/>
              <a:buNone/>
            </a:pPr>
            <a:r>
              <a:rPr lang="en-US" altLang="ko-KR" dirty="0"/>
              <a:t>Regression (</a:t>
            </a:r>
            <a:r>
              <a:rPr lang="ko-KR" altLang="en-US" dirty="0"/>
              <a:t>자전거 대여 수량을 예측하기 위해서 </a:t>
            </a:r>
            <a:r>
              <a:rPr lang="en-US" altLang="ko-KR" dirty="0"/>
              <a:t>regression ml </a:t>
            </a:r>
            <a:r>
              <a:rPr lang="ko-KR" altLang="en-US" dirty="0"/>
              <a:t>방법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36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45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폴드라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부르는 비슷한 크기의 부분집합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n_splits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나누고 각각의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정확도를 측정한다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폴드를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테스트 세트로 사용하고 나머지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폴드를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훈련세트로 사용하여 학습한다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훈련세트로 만들어진 세트의 정확도를 첫 번째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폴드로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평가한다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두 번째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폴드가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테스트 세트가 되고 나머지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폴드의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훈련세트를 두 번째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폴드로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정확도를 측정한다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과정을 마지막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폴드까지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반복한다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훈련세트와 테스트세트로 나누는 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분할마다 정확도를 측정하여 평균 값을 </a:t>
            </a:r>
            <a:r>
              <a:rPr lang="ko-KR" altLang="en-US" sz="17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낸게</a:t>
            </a:r>
            <a:r>
              <a:rPr lang="ko-KR" alt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정확도가 된다</a:t>
            </a:r>
            <a:r>
              <a:rPr lang="en-US" altLang="ko-KR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31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풍속이 </a:t>
            </a:r>
            <a:r>
              <a:rPr lang="en-US" altLang="ko-KR" dirty="0"/>
              <a:t>0</a:t>
            </a:r>
            <a:r>
              <a:rPr lang="ko-KR" altLang="en-US" dirty="0"/>
              <a:t>이 아닌 데이터가 약 </a:t>
            </a:r>
            <a:r>
              <a:rPr lang="en-US" altLang="ko-KR" dirty="0"/>
              <a:t>27</a:t>
            </a:r>
            <a:r>
              <a:rPr lang="ko-KR" altLang="en-US" dirty="0"/>
              <a:t>개 </a:t>
            </a:r>
            <a:r>
              <a:rPr lang="en-US" altLang="ko-KR" dirty="0"/>
              <a:t>(27</a:t>
            </a:r>
            <a:r>
              <a:rPr lang="ko-KR" altLang="en-US" dirty="0"/>
              <a:t>개를 클래스로 두고 학습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6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안드레아스</a:t>
            </a:r>
            <a:r>
              <a:rPr lang="ko-KR" altLang="en-US" dirty="0"/>
              <a:t> 밀러 </a:t>
            </a:r>
            <a:r>
              <a:rPr lang="ko-KR" altLang="en-US" dirty="0" err="1"/>
              <a:t>깃허브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24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 err="1"/>
              <a:t>결정트리의</a:t>
            </a:r>
            <a:r>
              <a:rPr lang="ko-KR" altLang="en-US" dirty="0"/>
              <a:t> 경우</a:t>
            </a:r>
            <a:r>
              <a:rPr lang="en-US" altLang="ko-KR" dirty="0"/>
              <a:t>, overfitting</a:t>
            </a:r>
            <a:r>
              <a:rPr lang="ko-KR" altLang="en-US" dirty="0"/>
              <a:t>이 발생할 확률이 높음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58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p: Prediction, a: Actual (log(p+1)) p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/>
              <a:t>이면 음수로 무한대 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33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 err="1"/>
              <a:t>Randomforestclassifier</a:t>
            </a:r>
            <a:r>
              <a:rPr lang="ko-KR" altLang="en-US" dirty="0"/>
              <a:t>를 사용하면 성능은 더 좋게 나오지만</a:t>
            </a:r>
            <a:r>
              <a:rPr lang="en-US" altLang="ko-KR" dirty="0"/>
              <a:t>, </a:t>
            </a:r>
            <a:r>
              <a:rPr lang="ko-KR" altLang="en-US" dirty="0"/>
              <a:t>이미 </a:t>
            </a:r>
            <a:r>
              <a:rPr lang="en-US" altLang="ko-KR" dirty="0"/>
              <a:t>count</a:t>
            </a:r>
            <a:r>
              <a:rPr lang="ko-KR" altLang="en-US" dirty="0"/>
              <a:t>된 값만 대응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count </a:t>
            </a:r>
            <a:r>
              <a:rPr lang="ko-KR" altLang="en-US" dirty="0"/>
              <a:t>중에 </a:t>
            </a:r>
            <a:r>
              <a:rPr lang="en-US" altLang="ko-KR" dirty="0"/>
              <a:t>98</a:t>
            </a:r>
            <a:r>
              <a:rPr lang="ko-KR" altLang="en-US" dirty="0"/>
              <a:t>이 없다면 </a:t>
            </a:r>
            <a:r>
              <a:rPr lang="en-US" altLang="ko-KR" dirty="0"/>
              <a:t>98</a:t>
            </a:r>
            <a:r>
              <a:rPr lang="ko-KR" altLang="en-US" dirty="0"/>
              <a:t>은 예측할 수 없음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 err="1"/>
              <a:t>randomforestRegressor</a:t>
            </a:r>
            <a:r>
              <a:rPr lang="en-US" altLang="ko-KR" dirty="0"/>
              <a:t> </a:t>
            </a:r>
            <a:r>
              <a:rPr lang="ko-KR" altLang="en-US" dirty="0"/>
              <a:t>사용해야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동작하는지를 설명하기 위하여 단순화 해보자</a:t>
            </a:r>
            <a:endParaRPr lang="en-US" altLang="ko-KR" dirty="0"/>
          </a:p>
          <a:p>
            <a:r>
              <a:rPr lang="ko-KR" altLang="en-US" dirty="0"/>
              <a:t>어떤 </a:t>
            </a:r>
            <a:r>
              <a:rPr lang="en-US" altLang="ko-KR" dirty="0"/>
              <a:t>H(x)</a:t>
            </a:r>
            <a:r>
              <a:rPr lang="ko-KR" altLang="en-US" dirty="0"/>
              <a:t>가 좋은 모델인가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우리는 빨간 선이 제일 좋다는 것을 알고 있음</a:t>
            </a:r>
            <a:r>
              <a:rPr lang="en-US" altLang="ko-KR" dirty="0"/>
              <a:t>. </a:t>
            </a:r>
            <a:r>
              <a:rPr lang="ko-KR" altLang="en-US" dirty="0"/>
              <a:t>어떻게 컴퓨터에게는 인식 시킬 수 있을까</a:t>
            </a:r>
            <a:r>
              <a:rPr lang="en-US" altLang="ko-KR" dirty="0"/>
              <a:t>? </a:t>
            </a:r>
            <a:r>
              <a:rPr lang="ko-KR" altLang="en-US" dirty="0"/>
              <a:t>여기서 </a:t>
            </a:r>
            <a:r>
              <a:rPr lang="ko-KR" altLang="en-US" dirty="0" err="1"/>
              <a:t>세점을</a:t>
            </a:r>
            <a:r>
              <a:rPr lang="ko-KR" altLang="en-US" dirty="0"/>
              <a:t> 잇는 직선의 방정식을 구하면 됨</a:t>
            </a:r>
            <a:r>
              <a:rPr lang="en-US" altLang="ko-KR" dirty="0"/>
              <a:t>. </a:t>
            </a:r>
            <a:r>
              <a:rPr lang="ko-KR" altLang="en-US" dirty="0"/>
              <a:t>정답 맞다 </a:t>
            </a:r>
            <a:r>
              <a:rPr lang="en-US" altLang="ko-KR" dirty="0"/>
              <a:t>(</a:t>
            </a:r>
            <a:r>
              <a:rPr lang="ko-KR" altLang="en-US" dirty="0"/>
              <a:t>데이터가 </a:t>
            </a:r>
            <a:r>
              <a:rPr lang="ko-KR" altLang="en-US" dirty="0" err="1"/>
              <a:t>세개일때를</a:t>
            </a:r>
            <a:r>
              <a:rPr lang="ko-KR" altLang="en-US" dirty="0"/>
              <a:t> 가정하면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데이터가 많이 존재할 경우 가설로 그은 라인과 포인터</a:t>
            </a:r>
            <a:r>
              <a:rPr lang="en-US" altLang="ko-KR" dirty="0"/>
              <a:t>(</a:t>
            </a:r>
            <a:r>
              <a:rPr lang="ko-KR" altLang="en-US" dirty="0"/>
              <a:t>데이터들</a:t>
            </a:r>
            <a:r>
              <a:rPr lang="en-US" altLang="ko-KR" dirty="0"/>
              <a:t>)</a:t>
            </a:r>
            <a:r>
              <a:rPr lang="ko-KR" altLang="en-US" dirty="0"/>
              <a:t> 사이의 거리가 최소인 것이 가장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3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제곱의 이유</a:t>
            </a:r>
            <a:r>
              <a:rPr lang="en-US" altLang="ko-KR" dirty="0"/>
              <a:t>: </a:t>
            </a:r>
            <a:r>
              <a:rPr lang="ko-KR" altLang="en-US" dirty="0"/>
              <a:t>음수 양수</a:t>
            </a:r>
            <a:r>
              <a:rPr lang="en-US" altLang="ko-KR" dirty="0"/>
              <a:t>, </a:t>
            </a:r>
            <a:r>
              <a:rPr lang="ko-KR" altLang="en-US" dirty="0"/>
              <a:t>차이가 작으면 더 작아지고 크면 더욱 커지기 때문에 좋고 </a:t>
            </a:r>
            <a:r>
              <a:rPr lang="ko-KR" altLang="en-US" dirty="0" err="1"/>
              <a:t>나쁜것을</a:t>
            </a:r>
            <a:r>
              <a:rPr lang="ko-KR" altLang="en-US" dirty="0"/>
              <a:t> 좀 더 잘 구분 가능함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차이가 클 때 </a:t>
            </a:r>
            <a:r>
              <a:rPr lang="ko-KR" altLang="en-US" dirty="0" err="1"/>
              <a:t>패널티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Cost: w, b</a:t>
            </a:r>
            <a:r>
              <a:rPr lang="ko-KR" altLang="en-US" dirty="0"/>
              <a:t>의 함수</a:t>
            </a:r>
            <a:r>
              <a:rPr lang="en-US" altLang="ko-KR" dirty="0"/>
              <a:t> =&gt; cost</a:t>
            </a:r>
            <a:r>
              <a:rPr lang="ko-KR" altLang="en-US" dirty="0"/>
              <a:t>가 최소가 되는 </a:t>
            </a:r>
            <a:r>
              <a:rPr lang="en-US" altLang="ko-KR" dirty="0"/>
              <a:t>w, b </a:t>
            </a:r>
            <a:r>
              <a:rPr lang="ko-KR" altLang="en-US" dirty="0"/>
              <a:t>값을 찾자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8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(m)</a:t>
            </a:r>
            <a:r>
              <a:rPr lang="ko-KR" altLang="en-US" dirty="0"/>
              <a:t>으로 </a:t>
            </a:r>
            <a:r>
              <a:rPr lang="en-US" altLang="ko-KR" dirty="0" err="1"/>
              <a:t>minimiz</a:t>
            </a:r>
            <a:r>
              <a:rPr lang="ko-KR" altLang="en-US" dirty="0"/>
              <a:t>하는 것이나 </a:t>
            </a:r>
            <a:r>
              <a:rPr lang="en-US" altLang="ko-KR" dirty="0"/>
              <a:t>2</a:t>
            </a:r>
            <a:r>
              <a:rPr lang="ko-KR" altLang="en-US" dirty="0"/>
              <a:t>를 곱해서 </a:t>
            </a:r>
            <a:r>
              <a:rPr lang="en-US" altLang="ko-KR" dirty="0"/>
              <a:t>(2m)</a:t>
            </a:r>
            <a:r>
              <a:rPr lang="ko-KR" altLang="en-US" dirty="0"/>
              <a:t>으로 </a:t>
            </a:r>
            <a:r>
              <a:rPr lang="en-US" altLang="ko-KR" dirty="0"/>
              <a:t>minimize</a:t>
            </a:r>
            <a:r>
              <a:rPr lang="ko-KR" altLang="en-US" dirty="0"/>
              <a:t>하는 것이나 같은 개념</a:t>
            </a:r>
            <a:endParaRPr lang="en-US" altLang="ko-KR" dirty="0"/>
          </a:p>
          <a:p>
            <a:r>
              <a:rPr lang="ko-KR" altLang="en-US" dirty="0"/>
              <a:t>기울기가 양수이면 </a:t>
            </a:r>
            <a:r>
              <a:rPr lang="en-US" altLang="ko-KR" dirty="0"/>
              <a:t>W</a:t>
            </a:r>
            <a:r>
              <a:rPr lang="ko-KR" altLang="en-US" dirty="0"/>
              <a:t>값을 왼쪽으로 </a:t>
            </a:r>
            <a:r>
              <a:rPr lang="ko-KR" altLang="en-US" dirty="0" err="1"/>
              <a:t>가야되니</a:t>
            </a:r>
            <a:r>
              <a:rPr lang="ko-KR" altLang="en-US" dirty="0"/>
              <a:t> </a:t>
            </a:r>
            <a:r>
              <a:rPr lang="en-US" altLang="ko-KR" dirty="0"/>
              <a:t>–alpha*(+gradient) = -x</a:t>
            </a:r>
            <a:r>
              <a:rPr lang="ko-KR" altLang="en-US" dirty="0"/>
              <a:t>가 되어 왼쪽으로 </a:t>
            </a:r>
            <a:r>
              <a:rPr lang="en-US" altLang="ko-KR" dirty="0"/>
              <a:t>(5,4,3,2,1_</a:t>
            </a:r>
          </a:p>
          <a:p>
            <a:r>
              <a:rPr lang="ko-KR" altLang="en-US" dirty="0"/>
              <a:t>기울기가 음수이면 </a:t>
            </a:r>
            <a:r>
              <a:rPr lang="en-US" altLang="ko-KR" dirty="0"/>
              <a:t>W</a:t>
            </a:r>
            <a:r>
              <a:rPr lang="ko-KR" altLang="en-US" dirty="0"/>
              <a:t>값을 오른쪽으로 </a:t>
            </a:r>
            <a:r>
              <a:rPr lang="ko-KR" altLang="en-US" dirty="0" err="1"/>
              <a:t>이동해야되니</a:t>
            </a:r>
            <a:r>
              <a:rPr lang="ko-KR" altLang="en-US" dirty="0"/>
              <a:t> </a:t>
            </a:r>
            <a:r>
              <a:rPr lang="en-US" altLang="ko-KR" dirty="0"/>
              <a:t>–alpha*(-gradient)=+x</a:t>
            </a:r>
            <a:r>
              <a:rPr lang="ko-KR" altLang="en-US" dirty="0"/>
              <a:t>가 되어 오른쪽으로  </a:t>
            </a:r>
            <a:r>
              <a:rPr lang="en-US" altLang="ko-KR" dirty="0"/>
              <a:t>(-5,-4, -3,.</a:t>
            </a:r>
          </a:p>
          <a:p>
            <a:r>
              <a:rPr lang="en-US" altLang="ko-KR" dirty="0"/>
              <a:t>Cost</a:t>
            </a:r>
            <a:r>
              <a:rPr lang="ko-KR" altLang="en-US" dirty="0"/>
              <a:t>가 최소가 되는 </a:t>
            </a:r>
            <a:r>
              <a:rPr lang="en-US" altLang="ko-KR" dirty="0"/>
              <a:t>W </a:t>
            </a:r>
            <a:r>
              <a:rPr lang="ko-KR" altLang="en-US" dirty="0"/>
              <a:t>값을 선택하는 일</a:t>
            </a:r>
            <a:r>
              <a:rPr lang="en-US" altLang="ko-KR" dirty="0"/>
              <a:t>: gradient descent algorithm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20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그림과 같이 되면 시작위치에 따라 </a:t>
            </a:r>
            <a:r>
              <a:rPr lang="en-US" altLang="ko-KR" dirty="0"/>
              <a:t>W, b</a:t>
            </a:r>
            <a:r>
              <a:rPr lang="ko-KR" altLang="en-US" dirty="0"/>
              <a:t>값이 달라짐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Gradient descent </a:t>
            </a:r>
            <a:r>
              <a:rPr lang="en-US" altLang="ko-KR" dirty="0" err="1"/>
              <a:t>algorith</a:t>
            </a:r>
            <a:r>
              <a:rPr lang="ko-KR" altLang="en-US" dirty="0"/>
              <a:t>을 사용하기 위해서는 </a:t>
            </a:r>
            <a:r>
              <a:rPr lang="en-US" altLang="ko-KR" dirty="0"/>
              <a:t>Cost function</a:t>
            </a:r>
            <a:r>
              <a:rPr lang="ko-KR" altLang="en-US" dirty="0"/>
              <a:t>이 </a:t>
            </a:r>
            <a:r>
              <a:rPr lang="en-US" altLang="ko-KR" dirty="0"/>
              <a:t>Convex </a:t>
            </a:r>
            <a:r>
              <a:rPr lang="ko-KR" altLang="en-US" dirty="0"/>
              <a:t>형태가 되어야 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3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64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23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Feature Engineering: </a:t>
            </a:r>
            <a:r>
              <a:rPr lang="ko-KR" altLang="en-US" dirty="0"/>
              <a:t>어떤 특징을 사용할 것인가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5261C-3A85-4AB8-ADC8-CB695DC4D81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4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KOPO-Dept.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AI Engineering Limited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509760" cy="27432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2560320"/>
            <a:ext cx="14630400" cy="2350631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4946250"/>
            <a:ext cx="14630400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31110" y="2841674"/>
            <a:ext cx="8229600" cy="1828800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buNone/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enter section title</a:t>
            </a:r>
          </a:p>
        </p:txBody>
      </p:sp>
      <p:sp>
        <p:nvSpPr>
          <p:cNvPr id="25" name="Text Placeholder 2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564856" y="5036234"/>
            <a:ext cx="5500687" cy="393895"/>
          </a:xfrm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C18A37-EE8C-411D-8833-A22B2ECBC1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901" y="7661082"/>
            <a:ext cx="1162474" cy="4313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904849" y="4183289"/>
            <a:ext cx="4260659" cy="1079436"/>
          </a:xfrm>
        </p:spPr>
        <p:txBody>
          <a:bodyPr lIns="0" tIns="0" rIns="0" bIns="0">
            <a:normAutofit/>
          </a:bodyPr>
          <a:lstStyle>
            <a:lvl1pPr algn="l">
              <a:buNone/>
              <a:defRPr sz="1200"/>
            </a:lvl1pPr>
            <a:lvl2pPr algn="l">
              <a:buNone/>
              <a:defRPr sz="1200"/>
            </a:lvl2pPr>
            <a:lvl3pPr algn="l">
              <a:buNone/>
              <a:defRPr sz="1200"/>
            </a:lvl3pPr>
            <a:lvl4pPr algn="l">
              <a:buNone/>
              <a:defRPr sz="1200"/>
            </a:lvl4pPr>
            <a:lvl5pPr algn="l">
              <a:buNone/>
              <a:defRPr sz="1200"/>
            </a:lvl5pPr>
          </a:lstStyle>
          <a:p>
            <a:pPr lvl="0"/>
            <a:r>
              <a:rPr lang="en-US" dirty="0"/>
              <a:t>Contact 1</a:t>
            </a:r>
          </a:p>
          <a:p>
            <a:pPr lvl="0"/>
            <a:r>
              <a:rPr lang="en-US" dirty="0"/>
              <a:t>Contact 2</a:t>
            </a:r>
          </a:p>
          <a:p>
            <a:pPr lvl="0"/>
            <a:r>
              <a:rPr lang="en-US" dirty="0"/>
              <a:t>E-mail id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8904849" y="6194969"/>
            <a:ext cx="4260659" cy="1116012"/>
          </a:xfrm>
        </p:spPr>
        <p:txBody>
          <a:bodyPr lIns="0" tIns="0" rIns="0" bIns="0">
            <a:normAutofit/>
          </a:bodyPr>
          <a:lstStyle>
            <a:lvl1pPr algn="l">
              <a:buNone/>
              <a:defRPr sz="1200"/>
            </a:lvl1pPr>
            <a:lvl2pPr algn="l">
              <a:buNone/>
              <a:defRPr sz="1200"/>
            </a:lvl2pPr>
            <a:lvl3pPr algn="l">
              <a:buNone/>
              <a:defRPr sz="1200"/>
            </a:lvl3pPr>
            <a:lvl4pPr algn="l">
              <a:buNone/>
              <a:defRPr sz="1200"/>
            </a:lvl4pPr>
            <a:lvl5pPr algn="l">
              <a:buNone/>
              <a:defRPr sz="1200"/>
            </a:lvl5pPr>
          </a:lstStyle>
          <a:p>
            <a:pPr lvl="0"/>
            <a:r>
              <a:rPr lang="en-US" dirty="0"/>
              <a:t>Contact 1</a:t>
            </a:r>
          </a:p>
          <a:p>
            <a:pPr lvl="0"/>
            <a:r>
              <a:rPr lang="en-US" dirty="0"/>
              <a:t>Contact 2</a:t>
            </a:r>
          </a:p>
          <a:p>
            <a:pPr lvl="0"/>
            <a:r>
              <a:rPr lang="en-US" dirty="0"/>
              <a:t>E-mail id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8904849" y="4055716"/>
            <a:ext cx="4270248" cy="1588"/>
          </a:xfrm>
          <a:prstGeom prst="line">
            <a:avLst/>
          </a:prstGeom>
          <a:ln w="15875">
            <a:solidFill>
              <a:srgbClr val="0C46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8904849" y="6067396"/>
            <a:ext cx="4270248" cy="1588"/>
          </a:xfrm>
          <a:prstGeom prst="line">
            <a:avLst/>
          </a:prstGeom>
          <a:ln w="15875">
            <a:solidFill>
              <a:srgbClr val="0C46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13990320" y="365760"/>
            <a:ext cx="64008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8891198" y="3502691"/>
            <a:ext cx="4951412" cy="4222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 dirty="0"/>
              <a:t>Name of the presenter 1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8891198" y="5556569"/>
            <a:ext cx="4951412" cy="4222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en-US" dirty="0"/>
              <a:t>Name of the presenter 2</a:t>
            </a: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FBE1D956-9E4E-4668-9E67-46B51D984A23}"/>
              </a:ext>
            </a:extLst>
          </p:cNvPr>
          <p:cNvSpPr/>
          <p:nvPr userDrawn="1"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C15F48BB-34CF-4AB2-ACE7-E19AE525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9CA7EDD8-5DA7-4993-A748-D4A35D03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4183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AA40043-42FC-4AE7-908D-65398288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B0186E7C-0C68-4E92-87D9-C77233969ACA}"/>
              </a:ext>
            </a:extLst>
          </p:cNvPr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">
            <a:extLst>
              <a:ext uri="{FF2B5EF4-FFF2-40B4-BE49-F238E27FC236}">
                <a16:creationId xmlns:a16="http://schemas.microsoft.com/office/drawing/2014/main" id="{15E3E2E0-F804-4E8B-B04B-D1CD3B2E104A}"/>
              </a:ext>
            </a:extLst>
          </p:cNvPr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92F28B30-F4A7-428F-9A09-2D4D930BD56F}"/>
              </a:ext>
            </a:extLst>
          </p:cNvPr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E18DD8C0-DB2A-406C-AB8C-0BBEB3247834}"/>
              </a:ext>
            </a:extLst>
          </p:cNvPr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ERAE AMS Limited</a:t>
            </a: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00FB3ADC-30A0-44D2-9992-0374D2FC53D4}"/>
              </a:ext>
            </a:extLst>
          </p:cNvPr>
          <p:cNvSpPr/>
          <p:nvPr userDrawn="1"/>
        </p:nvSpPr>
        <p:spPr>
          <a:xfrm>
            <a:off x="0" y="7607030"/>
            <a:ext cx="14630400" cy="73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2307973-3131-4047-B821-73EF0AAC9D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52" y="7775554"/>
            <a:ext cx="1122876" cy="374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4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520701" y="1205866"/>
            <a:ext cx="13581379" cy="0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8C2B5D0-A900-4A0B-8FD5-CD5BBC0A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90" y="670266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71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94023" y="3636673"/>
            <a:ext cx="8862709" cy="649597"/>
          </a:xfrm>
          <a:prstGeom prst="rect">
            <a:avLst/>
          </a:prstGeom>
        </p:spPr>
        <p:txBody>
          <a:bodyPr/>
          <a:lstStyle>
            <a:lvl1pPr algn="l">
              <a:defRPr sz="3102">
                <a:latin typeface="휴먼모음T" pitchFamily="18" charset="-127"/>
                <a:ea typeface="휴먼모음T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41"/>
          <p:cNvSpPr>
            <a:spLocks noChangeArrowheads="1"/>
          </p:cNvSpPr>
          <p:nvPr userDrawn="1"/>
        </p:nvSpPr>
        <p:spPr bwMode="gray">
          <a:xfrm>
            <a:off x="4841632" y="3583306"/>
            <a:ext cx="159434" cy="691514"/>
          </a:xfrm>
          <a:prstGeom prst="rect">
            <a:avLst/>
          </a:prstGeom>
          <a:gradFill rotWithShape="1">
            <a:gsLst>
              <a:gs pos="0">
                <a:srgbClr val="151C5A"/>
              </a:gs>
              <a:gs pos="50000">
                <a:srgbClr val="065590"/>
              </a:gs>
              <a:gs pos="100000">
                <a:srgbClr val="0192B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ko-KR" altLang="en-US" sz="1994" b="1" dirty="0"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0583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520" y="-29"/>
            <a:ext cx="13167360" cy="527686"/>
          </a:xfrm>
        </p:spPr>
        <p:txBody>
          <a:bodyPr/>
          <a:lstStyle>
            <a:lvl1pPr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-22970" y="534170"/>
            <a:ext cx="14630400" cy="4320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45444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33013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332844"/>
            <a:ext cx="13258800" cy="73152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3300">
                <a:solidFill>
                  <a:schemeClr val="tx2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1209823"/>
            <a:ext cx="13637261" cy="62627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57"/>
              </a:spcBef>
              <a:buNone/>
              <a:defRPr sz="2400"/>
            </a:lvl1pPr>
            <a:lvl2pPr marL="0" indent="0">
              <a:spcBef>
                <a:spcPts val="857"/>
              </a:spcBef>
              <a:buNone/>
              <a:defRPr sz="2600"/>
            </a:lvl2pPr>
            <a:lvl3pPr marL="0" indent="0">
              <a:spcBef>
                <a:spcPts val="857"/>
              </a:spcBef>
              <a:buNone/>
              <a:defRPr sz="2600"/>
            </a:lvl3pPr>
            <a:lvl4pPr marL="0" indent="0">
              <a:spcBef>
                <a:spcPts val="857"/>
              </a:spcBef>
              <a:buNone/>
              <a:defRPr sz="2600"/>
            </a:lvl4pPr>
            <a:lvl5pPr marL="0" indent="0">
              <a:spcBef>
                <a:spcPts val="857"/>
              </a:spcBef>
              <a:buNone/>
              <a:defRPr sz="26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3990320" y="365760"/>
            <a:ext cx="64008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023" y="1206467"/>
            <a:ext cx="11128040" cy="914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CC01ADE1-F8C6-478D-98AC-7848972A00EE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4183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/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KPIT Technologies Limited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0" y="7607030"/>
            <a:ext cx="14630400" cy="73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782" y="7643997"/>
            <a:ext cx="1278588" cy="5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8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332844"/>
            <a:ext cx="13258800" cy="73152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rgbClr val="002060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1209823"/>
            <a:ext cx="13637261" cy="62627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57"/>
              </a:spcBef>
              <a:buNone/>
              <a:defRPr sz="2400">
                <a:solidFill>
                  <a:srgbClr val="002060"/>
                </a:solidFill>
              </a:defRPr>
            </a:lvl1pPr>
            <a:lvl2pPr marL="0" indent="0">
              <a:spcBef>
                <a:spcPts val="857"/>
              </a:spcBef>
              <a:buNone/>
              <a:defRPr sz="2600"/>
            </a:lvl2pPr>
            <a:lvl3pPr marL="0" indent="0">
              <a:spcBef>
                <a:spcPts val="857"/>
              </a:spcBef>
              <a:buNone/>
              <a:defRPr sz="2600"/>
            </a:lvl3pPr>
            <a:lvl4pPr marL="0" indent="0">
              <a:spcBef>
                <a:spcPts val="857"/>
              </a:spcBef>
              <a:buNone/>
              <a:defRPr sz="2600"/>
            </a:lvl4pPr>
            <a:lvl5pPr marL="0" indent="0">
              <a:spcBef>
                <a:spcPts val="857"/>
              </a:spcBef>
              <a:buNone/>
              <a:defRPr sz="26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3990320" y="365760"/>
            <a:ext cx="640080" cy="45720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023" y="1206467"/>
            <a:ext cx="11128040" cy="914400"/>
          </a:xfrm>
        </p:spPr>
        <p:txBody>
          <a:bodyPr>
            <a:noAutofit/>
          </a:bodyPr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2000">
                <a:solidFill>
                  <a:srgbClr val="002060"/>
                </a:solidFill>
              </a:defRPr>
            </a:lvl3pPr>
            <a:lvl4pPr>
              <a:defRPr sz="2000">
                <a:solidFill>
                  <a:srgbClr val="002060"/>
                </a:solidFill>
              </a:defRPr>
            </a:lvl4pPr>
            <a:lvl5pPr>
              <a:defRPr sz="20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650098C2-A577-447E-B47E-D21138C16B88}"/>
              </a:ext>
            </a:extLst>
          </p:cNvPr>
          <p:cNvSpPr/>
          <p:nvPr userDrawn="1"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3E0A33BA-01C8-42ED-BB72-5CD9ACEC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798C0A46-6072-4C5B-9071-56F8F43D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4183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167E07C4-C571-4341-81D5-0097F2B5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0" name="Straight Connector 6">
            <a:extLst>
              <a:ext uri="{FF2B5EF4-FFF2-40B4-BE49-F238E27FC236}">
                <a16:creationId xmlns:a16="http://schemas.microsoft.com/office/drawing/2014/main" id="{211E480D-2BFD-4EA8-9589-BC06B97BC0F2}"/>
              </a:ext>
            </a:extLst>
          </p:cNvPr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">
            <a:extLst>
              <a:ext uri="{FF2B5EF4-FFF2-40B4-BE49-F238E27FC236}">
                <a16:creationId xmlns:a16="http://schemas.microsoft.com/office/drawing/2014/main" id="{36E79B18-F2E8-475D-A5F8-D65926C0005B}"/>
              </a:ext>
            </a:extLst>
          </p:cNvPr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2">
            <a:extLst>
              <a:ext uri="{FF2B5EF4-FFF2-40B4-BE49-F238E27FC236}">
                <a16:creationId xmlns:a16="http://schemas.microsoft.com/office/drawing/2014/main" id="{DDAEE4C0-BA2F-4C04-9CFA-50D2EC07BD04}"/>
              </a:ext>
            </a:extLst>
          </p:cNvPr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2E14214C-B602-4CBE-9F26-EA9EC5DF1A12}"/>
              </a:ext>
            </a:extLst>
          </p:cNvPr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KOPO-Dept.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AI Engineering Limited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F53094A5-7012-4FB0-ABCA-0A3381E7175B}"/>
              </a:ext>
            </a:extLst>
          </p:cNvPr>
          <p:cNvSpPr/>
          <p:nvPr userDrawn="1"/>
        </p:nvSpPr>
        <p:spPr>
          <a:xfrm>
            <a:off x="0" y="7607030"/>
            <a:ext cx="14630400" cy="73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A81128-17DF-4EF2-B0F3-B9EB2B391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809" y="7739601"/>
            <a:ext cx="1162474" cy="4313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29566"/>
            <a:ext cx="13258800" cy="731520"/>
          </a:xfrm>
        </p:spPr>
        <p:txBody>
          <a:bodyPr lIns="0" tIns="0" rIns="0" bIns="0" anchor="t" anchorCtr="0">
            <a:noAutofit/>
          </a:bodyPr>
          <a:lstStyle>
            <a:lvl1pPr algn="l">
              <a:defRPr sz="32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4183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KOPO-Dept.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AI Engineering Limited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90320" y="365760"/>
            <a:ext cx="640080" cy="45720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7607030"/>
            <a:ext cx="14630400" cy="73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71037A-A257-40FF-947E-335AC5BE1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809" y="7739601"/>
            <a:ext cx="1162474" cy="4313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494" y="0"/>
            <a:ext cx="2874906" cy="98755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4630400" cy="768096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CF9757B9-03FB-4825-BF70-9CE83466C443}"/>
              </a:ext>
            </a:extLst>
          </p:cNvPr>
          <p:cNvSpPr/>
          <p:nvPr userDrawn="1"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F0EDE63D-7A5C-4706-8360-0662798C751D}"/>
              </a:ext>
            </a:extLst>
          </p:cNvPr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7">
            <a:extLst>
              <a:ext uri="{FF2B5EF4-FFF2-40B4-BE49-F238E27FC236}">
                <a16:creationId xmlns:a16="http://schemas.microsoft.com/office/drawing/2014/main" id="{9FF46DF5-A859-401C-A14B-A129F2E9DD2B}"/>
              </a:ext>
            </a:extLst>
          </p:cNvPr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6E46E7E4-C44D-499E-8B4C-29595203FBAE}"/>
              </a:ext>
            </a:extLst>
          </p:cNvPr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509E368B-08DF-458D-AB5E-1223B2E31C73}"/>
              </a:ext>
            </a:extLst>
          </p:cNvPr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KOPO-Dept.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AI Engineering Limited</a:t>
            </a: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F7B8F3C7-4254-443F-B5E2-B271A4350FC5}"/>
              </a:ext>
            </a:extLst>
          </p:cNvPr>
          <p:cNvSpPr/>
          <p:nvPr userDrawn="1"/>
        </p:nvSpPr>
        <p:spPr>
          <a:xfrm>
            <a:off x="0" y="7607030"/>
            <a:ext cx="14630400" cy="73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3961C9-9E90-4436-BE8B-06F6FB949C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809" y="7739601"/>
            <a:ext cx="1162474" cy="43135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131110" y="3807561"/>
            <a:ext cx="8251341" cy="57058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442714" y="5607101"/>
            <a:ext cx="3628134" cy="719770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www.kopo.ac.kr</a:t>
            </a:r>
          </a:p>
          <a:p>
            <a:pPr lvl="0"/>
            <a:r>
              <a:rPr lang="en-US" dirty="0"/>
              <a:t>jsshin7@kopo.ac.kr</a:t>
            </a:r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6F787860-2CE2-4A7C-87A4-D33091E648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E49AE6BE-2E26-4987-B527-54259ACB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4183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89483686-FA25-4FC6-AC42-A5AE00C9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332844"/>
            <a:ext cx="13258800" cy="73152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rgbClr val="002060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title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3990320" y="365760"/>
            <a:ext cx="640080" cy="45720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851979"/>
            <a:ext cx="13266738" cy="6604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002060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333346" y="1857340"/>
            <a:ext cx="13382281" cy="562014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2000">
                <a:solidFill>
                  <a:srgbClr val="002060"/>
                </a:solidFill>
              </a:defRPr>
            </a:lvl3pPr>
            <a:lvl4pPr>
              <a:defRPr sz="2000">
                <a:solidFill>
                  <a:srgbClr val="002060"/>
                </a:solidFill>
              </a:defRPr>
            </a:lvl4pPr>
            <a:lvl5pPr>
              <a:defRPr sz="2000">
                <a:solidFill>
                  <a:srgbClr val="002060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007127C9-9365-4DAA-8AE2-68DC5B3A0C48}"/>
              </a:ext>
            </a:extLst>
          </p:cNvPr>
          <p:cNvSpPr/>
          <p:nvPr userDrawn="1"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61014734-5093-459F-8B2F-12776550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95A161D0-97FD-4A94-B2CA-A2000478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4183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A479CE01-ADFF-4B2C-B011-AF269500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1" name="Straight Connector 6">
            <a:extLst>
              <a:ext uri="{FF2B5EF4-FFF2-40B4-BE49-F238E27FC236}">
                <a16:creationId xmlns:a16="http://schemas.microsoft.com/office/drawing/2014/main" id="{C527869B-A14D-48C2-AF18-085F8ECFBE36}"/>
              </a:ext>
            </a:extLst>
          </p:cNvPr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">
            <a:extLst>
              <a:ext uri="{FF2B5EF4-FFF2-40B4-BE49-F238E27FC236}">
                <a16:creationId xmlns:a16="http://schemas.microsoft.com/office/drawing/2014/main" id="{E2FA9D12-B00E-457E-9656-7D39A950DFFE}"/>
              </a:ext>
            </a:extLst>
          </p:cNvPr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2">
            <a:extLst>
              <a:ext uri="{FF2B5EF4-FFF2-40B4-BE49-F238E27FC236}">
                <a16:creationId xmlns:a16="http://schemas.microsoft.com/office/drawing/2014/main" id="{F7A4DB40-54CB-4BF2-BA61-0131623178EB}"/>
              </a:ext>
            </a:extLst>
          </p:cNvPr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D3A9FEF7-0702-432B-939B-B96E30D9E1C4}"/>
              </a:ext>
            </a:extLst>
          </p:cNvPr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ERAE AMS Limited</a:t>
            </a:r>
          </a:p>
        </p:txBody>
      </p:sp>
      <p:sp>
        <p:nvSpPr>
          <p:cNvPr id="45" name="Rectangle 14">
            <a:extLst>
              <a:ext uri="{FF2B5EF4-FFF2-40B4-BE49-F238E27FC236}">
                <a16:creationId xmlns:a16="http://schemas.microsoft.com/office/drawing/2014/main" id="{C7C01816-22CB-4FAB-ADE6-4CDAC33D51FC}"/>
              </a:ext>
            </a:extLst>
          </p:cNvPr>
          <p:cNvSpPr/>
          <p:nvPr userDrawn="1"/>
        </p:nvSpPr>
        <p:spPr>
          <a:xfrm>
            <a:off x="0" y="7607030"/>
            <a:ext cx="14630400" cy="73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6631E04-C376-4C8A-BEAF-161A194657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52" y="7775554"/>
            <a:ext cx="1122876" cy="374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332844"/>
            <a:ext cx="13258800" cy="73152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rgbClr val="002060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1209822"/>
            <a:ext cx="6803136" cy="62627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857"/>
              </a:spcBef>
              <a:buFont typeface="Arial"/>
              <a:buChar char="•"/>
              <a:defRPr sz="2000">
                <a:solidFill>
                  <a:srgbClr val="002060"/>
                </a:solidFill>
              </a:defRPr>
            </a:lvl1pPr>
            <a:lvl2pPr marL="0" indent="0">
              <a:spcBef>
                <a:spcPts val="857"/>
              </a:spcBef>
              <a:buNone/>
              <a:defRPr sz="2600"/>
            </a:lvl2pPr>
            <a:lvl3pPr marL="0" indent="0">
              <a:spcBef>
                <a:spcPts val="857"/>
              </a:spcBef>
              <a:buNone/>
              <a:defRPr sz="2600"/>
            </a:lvl3pPr>
            <a:lvl4pPr marL="0" indent="0">
              <a:spcBef>
                <a:spcPts val="857"/>
              </a:spcBef>
              <a:buNone/>
              <a:defRPr sz="2600"/>
            </a:lvl4pPr>
            <a:lvl5pPr marL="0" indent="0">
              <a:spcBef>
                <a:spcPts val="857"/>
              </a:spcBef>
              <a:buNone/>
              <a:defRPr sz="2600"/>
            </a:lvl5pPr>
          </a:lstStyle>
          <a:p>
            <a:pPr lvl="0"/>
            <a:r>
              <a:rPr lang="en-US" dirty="0"/>
              <a:t>Click to edit the body text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 hasCustomPrompt="1"/>
          </p:nvPr>
        </p:nvSpPr>
        <p:spPr>
          <a:xfrm>
            <a:off x="7498080" y="1223889"/>
            <a:ext cx="6591302" cy="6270382"/>
          </a:xfrm>
        </p:spPr>
        <p:txBody>
          <a:bodyPr lIns="0" tIns="0" rIns="0" bIns="0">
            <a:normAutofit/>
          </a:bodyPr>
          <a:lstStyle>
            <a:lvl1pPr>
              <a:buFontTx/>
              <a:buNone/>
              <a:defRPr sz="2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place a chart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990320" y="365760"/>
            <a:ext cx="640080" cy="45720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25CA1CD1-EBED-4824-8AC5-7EF28C857972}"/>
              </a:ext>
            </a:extLst>
          </p:cNvPr>
          <p:cNvSpPr/>
          <p:nvPr userDrawn="1"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DF988D37-968E-407C-8D9A-80F2E77C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1E617873-1DC8-48FC-8100-28CFC705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4183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8135E9F0-93ED-4FFB-8E50-B805FAE3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0" name="Straight Connector 6">
            <a:extLst>
              <a:ext uri="{FF2B5EF4-FFF2-40B4-BE49-F238E27FC236}">
                <a16:creationId xmlns:a16="http://schemas.microsoft.com/office/drawing/2014/main" id="{BD0648D3-49B8-47D1-BD3A-F626380D1614}"/>
              </a:ext>
            </a:extLst>
          </p:cNvPr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">
            <a:extLst>
              <a:ext uri="{FF2B5EF4-FFF2-40B4-BE49-F238E27FC236}">
                <a16:creationId xmlns:a16="http://schemas.microsoft.com/office/drawing/2014/main" id="{9B26435B-0BBF-49C1-8EB6-473640F7C68E}"/>
              </a:ext>
            </a:extLst>
          </p:cNvPr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2">
            <a:extLst>
              <a:ext uri="{FF2B5EF4-FFF2-40B4-BE49-F238E27FC236}">
                <a16:creationId xmlns:a16="http://schemas.microsoft.com/office/drawing/2014/main" id="{6A0334F8-DEB9-483F-BA0C-F3245AB55E5E}"/>
              </a:ext>
            </a:extLst>
          </p:cNvPr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E7953ED8-E845-4D46-9226-5E387CB73639}"/>
              </a:ext>
            </a:extLst>
          </p:cNvPr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ERAE AMS Limited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65D57DF4-4C04-4E20-AD31-D8C5B78F7D25}"/>
              </a:ext>
            </a:extLst>
          </p:cNvPr>
          <p:cNvSpPr/>
          <p:nvPr userDrawn="1"/>
        </p:nvSpPr>
        <p:spPr>
          <a:xfrm>
            <a:off x="0" y="7607030"/>
            <a:ext cx="14630400" cy="73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E801C68-86A4-4D5E-9A3B-812294DDF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52" y="7775554"/>
            <a:ext cx="1122876" cy="374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r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48640" y="1108710"/>
            <a:ext cx="13431520" cy="6286500"/>
          </a:xfrm>
        </p:spPr>
        <p:txBody>
          <a:bodyPr>
            <a:normAutofit/>
          </a:bodyPr>
          <a:lstStyle>
            <a:lvl1pPr>
              <a:buNone/>
              <a:defRPr sz="2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place map / picture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3990320" y="365760"/>
            <a:ext cx="640080" cy="45720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796A38B-424F-4CEA-996D-C264A3256078}"/>
              </a:ext>
            </a:extLst>
          </p:cNvPr>
          <p:cNvSpPr/>
          <p:nvPr userDrawn="1"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1EF4CA94-B427-4A30-B776-6EBB6425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863F49B1-6A69-418F-B133-ACCC105F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4183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28B38EC0-6AC7-4493-B6A8-CCF86EA7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8A234B9B-5326-426A-95CD-E426A898F9D3}"/>
              </a:ext>
            </a:extLst>
          </p:cNvPr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">
            <a:extLst>
              <a:ext uri="{FF2B5EF4-FFF2-40B4-BE49-F238E27FC236}">
                <a16:creationId xmlns:a16="http://schemas.microsoft.com/office/drawing/2014/main" id="{CDF11184-9BD5-4394-8DBA-9C0DD1C558A7}"/>
              </a:ext>
            </a:extLst>
          </p:cNvPr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28192CD4-0376-4C8D-AE34-A2B9643CA8B4}"/>
              </a:ext>
            </a:extLst>
          </p:cNvPr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45D41F6B-077C-43E6-BCEE-914B87D4D419}"/>
              </a:ext>
            </a:extLst>
          </p:cNvPr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ERAE AMS Limited</a:t>
            </a: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D8907962-BDD8-4A63-9094-C40313200246}"/>
              </a:ext>
            </a:extLst>
          </p:cNvPr>
          <p:cNvSpPr/>
          <p:nvPr userDrawn="1"/>
        </p:nvSpPr>
        <p:spPr>
          <a:xfrm>
            <a:off x="0" y="7607030"/>
            <a:ext cx="14630400" cy="73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2C807D0-CABA-4295-8F00-84277BAC4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52" y="7775554"/>
            <a:ext cx="1122876" cy="374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3990320" y="365760"/>
            <a:ext cx="640080" cy="45720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86BB63AD-0810-4DF0-8841-6E0CDE46BB54}"/>
              </a:ext>
            </a:extLst>
          </p:cNvPr>
          <p:cNvSpPr/>
          <p:nvPr userDrawn="1"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81A8CD-8229-4D1D-943E-20201DCD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A9B7DFC-7DB0-4820-98AC-74DD05AB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41832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0B81F4B-0510-4487-9C6E-AAFE6C81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8" name="Straight Connector 6">
            <a:extLst>
              <a:ext uri="{FF2B5EF4-FFF2-40B4-BE49-F238E27FC236}">
                <a16:creationId xmlns:a16="http://schemas.microsoft.com/office/drawing/2014/main" id="{BCE94526-8FB3-4725-8CB3-64AD90EEE627}"/>
              </a:ext>
            </a:extLst>
          </p:cNvPr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>
            <a:extLst>
              <a:ext uri="{FF2B5EF4-FFF2-40B4-BE49-F238E27FC236}">
                <a16:creationId xmlns:a16="http://schemas.microsoft.com/office/drawing/2014/main" id="{D94F2605-57F5-4746-BCCA-5FF2602AA9EA}"/>
              </a:ext>
            </a:extLst>
          </p:cNvPr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2">
            <a:extLst>
              <a:ext uri="{FF2B5EF4-FFF2-40B4-BE49-F238E27FC236}">
                <a16:creationId xmlns:a16="http://schemas.microsoft.com/office/drawing/2014/main" id="{8EDB5FEE-743A-4D4F-B060-DEA6DE8A035E}"/>
              </a:ext>
            </a:extLst>
          </p:cNvPr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4A47AEC-0A28-47FA-AB34-6669B0ACEF37}"/>
              </a:ext>
            </a:extLst>
          </p:cNvPr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ERAE AMS Limited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921535F3-1638-4F63-86EA-8E80F34B0D5F}"/>
              </a:ext>
            </a:extLst>
          </p:cNvPr>
          <p:cNvSpPr/>
          <p:nvPr userDrawn="1"/>
        </p:nvSpPr>
        <p:spPr>
          <a:xfrm>
            <a:off x="0" y="7607030"/>
            <a:ext cx="14630400" cy="73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0EE53FE-66AD-4D22-A7FC-BCEC0E7B32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52" y="7775554"/>
            <a:ext cx="1122876" cy="3742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2560320"/>
            <a:ext cx="14630400" cy="2350631"/>
          </a:xfrm>
          <a:prstGeom prst="rect">
            <a:avLst/>
          </a:prstGeom>
          <a:solidFill>
            <a:srgbClr val="0C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595452" y="2691273"/>
            <a:ext cx="2552127" cy="1725981"/>
            <a:chOff x="2627156" y="2000250"/>
            <a:chExt cx="2009647" cy="1359106"/>
          </a:xfrm>
        </p:grpSpPr>
        <p:sp>
          <p:nvSpPr>
            <p:cNvPr id="17" name="Oval Callout 16"/>
            <p:cNvSpPr/>
            <p:nvPr userDrawn="1"/>
          </p:nvSpPr>
          <p:spPr>
            <a:xfrm>
              <a:off x="3481378" y="2000250"/>
              <a:ext cx="1155425" cy="693255"/>
            </a:xfrm>
            <a:prstGeom prst="wedgeEllipseCallout">
              <a:avLst>
                <a:gd name="adj1" fmla="val -41827"/>
                <a:gd name="adj2" fmla="val 7337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Callout 17"/>
            <p:cNvSpPr/>
            <p:nvPr userDrawn="1"/>
          </p:nvSpPr>
          <p:spPr>
            <a:xfrm flipH="1">
              <a:off x="2627156" y="2274294"/>
              <a:ext cx="1589943" cy="1085062"/>
            </a:xfrm>
            <a:prstGeom prst="wedgeEllipseCallout">
              <a:avLst>
                <a:gd name="adj1" fmla="val -41827"/>
                <a:gd name="adj2" fmla="val 7337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15">
            <a:extLst>
              <a:ext uri="{FF2B5EF4-FFF2-40B4-BE49-F238E27FC236}">
                <a16:creationId xmlns:a16="http://schemas.microsoft.com/office/drawing/2014/main" id="{1802410B-4596-4DCA-8BEA-C4E4DA8CC10C}"/>
              </a:ext>
            </a:extLst>
          </p:cNvPr>
          <p:cNvSpPr/>
          <p:nvPr userDrawn="1"/>
        </p:nvSpPr>
        <p:spPr>
          <a:xfrm>
            <a:off x="0" y="4946250"/>
            <a:ext cx="14630400" cy="548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id="{E2359A26-9097-4C9C-944C-8D7F94D79FEF}"/>
              </a:ext>
            </a:extLst>
          </p:cNvPr>
          <p:cNvCxnSpPr/>
          <p:nvPr userDrawn="1"/>
        </p:nvCxnSpPr>
        <p:spPr>
          <a:xfrm rot="5400000">
            <a:off x="623570" y="7954010"/>
            <a:ext cx="274320" cy="2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B0124FDD-3F58-495E-802E-7A5E279C549F}"/>
              </a:ext>
            </a:extLst>
          </p:cNvPr>
          <p:cNvCxnSpPr/>
          <p:nvPr userDrawn="1"/>
        </p:nvCxnSpPr>
        <p:spPr>
          <a:xfrm rot="5400000">
            <a:off x="1551940" y="7954010"/>
            <a:ext cx="274320" cy="2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1">
            <a:extLst>
              <a:ext uri="{FF2B5EF4-FFF2-40B4-BE49-F238E27FC236}">
                <a16:creationId xmlns:a16="http://schemas.microsoft.com/office/drawing/2014/main" id="{A39EB78B-7937-4347-AE1E-BC5DD923F973}"/>
              </a:ext>
            </a:extLst>
          </p:cNvPr>
          <p:cNvCxnSpPr/>
          <p:nvPr userDrawn="1"/>
        </p:nvCxnSpPr>
        <p:spPr>
          <a:xfrm rot="5400000">
            <a:off x="3439160" y="7954010"/>
            <a:ext cx="274320" cy="2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6D75D02D-87C7-4D08-8157-688EDDBF6F8B}"/>
              </a:ext>
            </a:extLst>
          </p:cNvPr>
          <p:cNvSpPr txBox="1">
            <a:spLocks/>
          </p:cNvSpPr>
          <p:nvPr userDrawn="1"/>
        </p:nvSpPr>
        <p:spPr>
          <a:xfrm>
            <a:off x="1816100" y="7818120"/>
            <a:ext cx="165735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© ERAE AMS Limited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80F2EDD-3068-42C9-AA87-DB62D2A5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7818120"/>
            <a:ext cx="731520" cy="274320"/>
          </a:xfrm>
        </p:spPr>
        <p:txBody>
          <a:bodyPr/>
          <a:lstStyle>
            <a:lvl1pPr>
              <a:defRPr sz="1000"/>
            </a:lvl1pPr>
          </a:lstStyle>
          <a:p>
            <a:fld id="{173C4A84-7C60-4089-A564-A39ABE05C7C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E9FCF868-4DC7-465B-A8BA-30E6A706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9040" y="7818120"/>
            <a:ext cx="9509760" cy="27432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58E244C-5583-47C2-8FB3-7EBAC932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60" y="7818120"/>
            <a:ext cx="365760" cy="274320"/>
          </a:xfrm>
        </p:spPr>
        <p:txBody>
          <a:bodyPr/>
          <a:lstStyle>
            <a:lvl1pPr>
              <a:defRPr sz="1000"/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956DC03-4B23-4467-A67D-D3B5E49D3A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658" y="7755801"/>
            <a:ext cx="1200151" cy="40005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3DA01BEF-9C91-4364-A0DF-A2A2F9BCAD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58" y="3351885"/>
            <a:ext cx="8229600" cy="1092072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buNone/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enter section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7772401"/>
            <a:ext cx="1219200" cy="2933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>
                <a:solidFill>
                  <a:schemeClr val="tx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347DFF8D-94D4-43DD-8BFB-E5E31B38334E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2240" y="7772401"/>
            <a:ext cx="11460480" cy="2933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>
                <a:solidFill>
                  <a:schemeClr val="tx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840" y="7772401"/>
            <a:ext cx="609600" cy="2933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>
                <a:solidFill>
                  <a:schemeClr val="tx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19A725F3-83D0-4529-A15C-9D644B8C51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1" r:id="rId2"/>
    <p:sldLayoutId id="2147483650" r:id="rId3"/>
    <p:sldLayoutId id="2147483665" r:id="rId4"/>
    <p:sldLayoutId id="2147483668" r:id="rId5"/>
    <p:sldLayoutId id="2147483662" r:id="rId6"/>
    <p:sldLayoutId id="2147483660" r:id="rId7"/>
    <p:sldLayoutId id="2147483661" r:id="rId8"/>
    <p:sldLayoutId id="2147483666" r:id="rId9"/>
    <p:sldLayoutId id="2147483667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/>
  <p:txStyles>
    <p:titleStyle>
      <a:lvl1pPr algn="l" defTabSz="1306220" rtl="0" eaLnBrk="1" latinLnBrk="1" hangingPunct="1">
        <a:spcBef>
          <a:spcPct val="0"/>
        </a:spcBef>
        <a:buNone/>
        <a:defRPr sz="2600" kern="1200">
          <a:solidFill>
            <a:schemeClr val="tx1"/>
          </a:solidFill>
          <a:latin typeface="Segoe UI" pitchFamily="34" charset="0"/>
          <a:ea typeface="+mj-ea"/>
          <a:cs typeface="Segoe UI" pitchFamily="34" charset="0"/>
        </a:defRPr>
      </a:lvl1pPr>
    </p:titleStyle>
    <p:bodyStyle>
      <a:lvl1pPr marL="489833" indent="-489833" algn="l" defTabSz="130622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1061304" indent="-408194" algn="l" defTabSz="130622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1632776" indent="-326555" algn="l" defTabSz="130622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2285886" indent="-326555" algn="l" defTabSz="130622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2938996" indent="-326555" algn="l" defTabSz="1306220" rtl="0" eaLnBrk="1" latinLnBrk="1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3592106" indent="-326555" algn="l" defTabSz="1306220" rtl="0" eaLnBrk="1" latinLnBrk="1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1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1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1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bike-sharing-demand/over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228403467_fig2_Figure-4-k-fold-cross-validation-scheme-examp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B6%84%EB%A5%98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A%B2%B0%EC%A0%95_%ED%8A%B8%EB%A6%AC" TargetMode="External"/><Relationship Id="rId5" Type="http://schemas.openxmlformats.org/officeDocument/2006/relationships/hyperlink" Target="https://ko.wikipedia.org/wiki/%EC%95%99%EC%83%81%EB%B8%94_%ED%95%99%EC%8A%B5%EB%B2%95" TargetMode="External"/><Relationship Id="rId4" Type="http://schemas.openxmlformats.org/officeDocument/2006/relationships/hyperlink" Target="https://ko.wikipedia.org/wiki/%ED%9A%8C%EA%B7%80_%EB%B6%84%EC%84%9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48A5018-0D88-4CD2-9CDB-C4566A092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공공 자전거 수요 예측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2272E1-A44E-4D04-82F1-119CFDEA6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44310" y="5072094"/>
            <a:ext cx="5941779" cy="32466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21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7"/>
            <a:ext cx="12918118" cy="914400"/>
          </a:xfrm>
        </p:spPr>
        <p:txBody>
          <a:bodyPr/>
          <a:lstStyle/>
          <a:p>
            <a:pPr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Convex Function</a:t>
            </a: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0C1C5D3-0F3B-4F68-8DF1-C5055231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53" y="2120867"/>
            <a:ext cx="10444447" cy="352213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3F0011-747F-4F69-BF9E-D344008F8392}"/>
              </a:ext>
            </a:extLst>
          </p:cNvPr>
          <p:cNvSpPr txBox="1"/>
          <p:nvPr/>
        </p:nvSpPr>
        <p:spPr>
          <a:xfrm>
            <a:off x="10653008" y="7019777"/>
            <a:ext cx="3116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www.holehouse.org/mlclass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9C55F3-2E96-497C-B6DC-2D2F90C05407}"/>
              </a:ext>
            </a:extLst>
          </p:cNvPr>
          <p:cNvSpPr txBox="1"/>
          <p:nvPr/>
        </p:nvSpPr>
        <p:spPr>
          <a:xfrm>
            <a:off x="4315656" y="6059853"/>
            <a:ext cx="57374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=&gt; Cost function =&gt; gradient Descent algorithm</a:t>
            </a:r>
            <a:endParaRPr lang="ko-K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5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7"/>
            <a:ext cx="12918118" cy="914400"/>
          </a:xfrm>
        </p:spPr>
        <p:txBody>
          <a:bodyPr/>
          <a:lstStyle/>
          <a:p>
            <a:pPr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Selling price of houses</a:t>
            </a: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4115E6-D804-45CB-AC06-8EA02022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2262970"/>
            <a:ext cx="10325745" cy="54188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96E698-2C20-4EAB-812C-556DDA2FF1D9}"/>
              </a:ext>
            </a:extLst>
          </p:cNvPr>
          <p:cNvSpPr/>
          <p:nvPr/>
        </p:nvSpPr>
        <p:spPr>
          <a:xfrm>
            <a:off x="548640" y="7202165"/>
            <a:ext cx="6070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(http://people.sc.fsu.edu/~jburkardt/datasets/regression/x26.txt)</a:t>
            </a:r>
          </a:p>
        </p:txBody>
      </p:sp>
    </p:spTree>
    <p:extLst>
      <p:ext uri="{BB962C8B-B14F-4D97-AF65-F5344CB8AC3E}">
        <p14:creationId xmlns:p14="http://schemas.microsoft.com/office/powerpoint/2010/main" val="255609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7"/>
            <a:ext cx="12918118" cy="914400"/>
          </a:xfrm>
        </p:spPr>
        <p:txBody>
          <a:bodyPr/>
          <a:lstStyle/>
          <a:p>
            <a:pPr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Selling price of houses</a:t>
            </a: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altLang="ko-KR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US" altLang="ko-KR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F4EAF6-8A63-48BC-B7E9-A9F3228F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515" y="2698173"/>
            <a:ext cx="5715000" cy="449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E736B6-8891-4205-8646-6BB40C990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533" y="4394628"/>
            <a:ext cx="50482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9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6"/>
            <a:ext cx="13523236" cy="6418015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https://www.kaggle.com/c/bike-sharing-demand/overview</a:t>
            </a:r>
            <a:endParaRPr lang="en-US" altLang="ko-KR" dirty="0"/>
          </a:p>
          <a:p>
            <a:pPr lvl="1"/>
            <a:r>
              <a:rPr lang="en-US" altLang="ko-KR" dirty="0"/>
              <a:t>Training Data</a:t>
            </a:r>
            <a:r>
              <a:rPr lang="ko-KR" altLang="en-US" dirty="0"/>
              <a:t>의 </a:t>
            </a:r>
            <a:r>
              <a:rPr lang="en-US" altLang="ko-KR" b="1" dirty="0"/>
              <a:t>“</a:t>
            </a:r>
            <a:r>
              <a:rPr lang="ko-KR" altLang="en-US" b="1" dirty="0"/>
              <a:t>특징</a:t>
            </a:r>
            <a:r>
              <a:rPr lang="en-US" altLang="ko-KR" b="1" dirty="0"/>
              <a:t>”</a:t>
            </a:r>
            <a:r>
              <a:rPr lang="ko-KR" altLang="en-US" dirty="0"/>
              <a:t>을 바탕으로 </a:t>
            </a:r>
            <a:r>
              <a:rPr lang="en-US" altLang="ko-KR" dirty="0"/>
              <a:t>Test Dataset</a:t>
            </a:r>
            <a:r>
              <a:rPr lang="ko-KR" altLang="en-US" dirty="0"/>
              <a:t>의 </a:t>
            </a:r>
            <a:r>
              <a:rPr lang="en-US" altLang="ko-KR" dirty="0"/>
              <a:t>Count(</a:t>
            </a:r>
            <a:r>
              <a:rPr lang="ko-KR" altLang="en-US" dirty="0" err="1"/>
              <a:t>대여량</a:t>
            </a:r>
            <a:r>
              <a:rPr lang="en-US" altLang="ko-KR" dirty="0"/>
              <a:t>)</a:t>
            </a:r>
            <a:r>
              <a:rPr lang="ko-KR" altLang="en-US" dirty="0"/>
              <a:t>을 예측하는 경진대회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dirty="0"/>
              <a:t>데이터 분석</a:t>
            </a:r>
            <a:endParaRPr lang="en-US" altLang="ko-KR" sz="2000" dirty="0"/>
          </a:p>
          <a:p>
            <a:r>
              <a:rPr lang="en-US" altLang="ko-KR" sz="2000" dirty="0" err="1"/>
              <a:t>scikit</a:t>
            </a:r>
            <a:r>
              <a:rPr lang="en-US" altLang="ko-KR" sz="2000" dirty="0"/>
              <a:t> learn library </a:t>
            </a: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en-US" altLang="ko-KR" sz="2000" dirty="0"/>
              <a:t>Feature</a:t>
            </a:r>
            <a:r>
              <a:rPr lang="ko-KR" altLang="en-US" sz="2000" dirty="0"/>
              <a:t> </a:t>
            </a:r>
            <a:r>
              <a:rPr lang="en-US" altLang="ko-KR" sz="2000" dirty="0"/>
              <a:t>Engineering</a:t>
            </a:r>
          </a:p>
          <a:p>
            <a:r>
              <a:rPr lang="ko-KR" altLang="en-US" sz="2000" dirty="0"/>
              <a:t>자전거 </a:t>
            </a:r>
            <a:r>
              <a:rPr lang="ko-KR" altLang="en-US" sz="2000" dirty="0" err="1"/>
              <a:t>대여량</a:t>
            </a:r>
            <a:r>
              <a:rPr lang="ko-KR" altLang="en-US" sz="2000" dirty="0"/>
              <a:t> 예측</a:t>
            </a:r>
            <a:endParaRPr lang="en-US" altLang="ko-KR" sz="2000" dirty="0"/>
          </a:p>
          <a:p>
            <a:pPr lvl="1"/>
            <a:r>
              <a:rPr lang="ko-KR" altLang="en-US" sz="1800" dirty="0"/>
              <a:t>분류</a:t>
            </a:r>
            <a:r>
              <a:rPr lang="en-US" altLang="ko-KR" sz="1800" dirty="0"/>
              <a:t> vs. </a:t>
            </a:r>
            <a:r>
              <a:rPr lang="ko-KR" altLang="en-US" sz="1800" dirty="0"/>
              <a:t>회귀</a:t>
            </a:r>
            <a:r>
              <a:rPr lang="en-US" altLang="ko-KR" sz="1800" dirty="0"/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 </a:t>
            </a:r>
            <a:r>
              <a:rPr lang="en-US" altLang="ko-KR" sz="1800" dirty="0"/>
              <a:t>Random Forest-Regressor, etc.</a:t>
            </a:r>
          </a:p>
          <a:p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29393F-D47C-4863-95B8-AD87D67A9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146" y="2181854"/>
            <a:ext cx="6120653" cy="37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2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분석 실습 </a:t>
            </a:r>
            <a:endParaRPr lang="en-US" altLang="ko-KR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E418C8-DD06-4033-9799-87E9ECB0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94908"/>
            <a:ext cx="12012856" cy="572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07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분석 실습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F5F3B4-0D5F-4D98-BE9F-6EADF105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826272"/>
            <a:ext cx="13003306" cy="53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5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분석 실습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FC0723-0F97-4CA3-AAE8-C1EB5D2D2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9" y="1665143"/>
            <a:ext cx="7705165" cy="64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7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분석 실습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AAA275-9614-4A02-BCD3-1845493D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954907"/>
            <a:ext cx="11510080" cy="50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분석 실습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1DC981-4E25-4414-A076-FE3C60CD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2262970"/>
            <a:ext cx="9547412" cy="46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1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 Learn Lib.</a:t>
            </a:r>
          </a:p>
          <a:p>
            <a:pPr lvl="1"/>
            <a:r>
              <a:rPr lang="en-US" altLang="ko-KR" dirty="0"/>
              <a:t>ML Library</a:t>
            </a:r>
          </a:p>
          <a:p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4B03E9-4C66-419E-AC93-1410DD53D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42" y="2120867"/>
            <a:ext cx="8840436" cy="5094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9F9E13-D7AD-49A7-B767-A8DE8942795F}"/>
              </a:ext>
            </a:extLst>
          </p:cNvPr>
          <p:cNvSpPr txBox="1"/>
          <p:nvPr/>
        </p:nvSpPr>
        <p:spPr>
          <a:xfrm>
            <a:off x="10303342" y="6980112"/>
            <a:ext cx="37298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Google: </a:t>
            </a:r>
            <a:r>
              <a:rPr lang="en-US" altLang="ko-KR" dirty="0" err="1"/>
              <a:t>scikit</a:t>
            </a:r>
            <a:r>
              <a:rPr lang="en-US" altLang="ko-KR" dirty="0"/>
              <a:t> learn </a:t>
            </a:r>
            <a:r>
              <a:rPr lang="ko-KR" altLang="en-US" dirty="0"/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00688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6528D2E-CAA3-4F8E-83AF-76A51198B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Why we learn the Machine Learning?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18F6B3-1C2D-4AF9-80EF-EA40276CF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D2512D-8F65-4D1D-8DED-E28220A57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2" y="1206467"/>
            <a:ext cx="13258799" cy="5689008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D81013-05AF-4AD0-8B47-668416F5E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7203F-565D-46E6-AB08-8CC0454A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2E7994-DD32-42BF-8EC3-07CB87E2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528" y="4473909"/>
            <a:ext cx="4104683" cy="2492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2E85B2-BF45-4BCC-97F9-FDF149D9C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2" y="5172224"/>
            <a:ext cx="5160202" cy="2300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3C0DD7-7756-4041-89FD-556A4823A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776" y="1334125"/>
            <a:ext cx="3010452" cy="2445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497708-59D6-45B8-A00C-1D2A01EA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788" y="1135371"/>
            <a:ext cx="6250635" cy="400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 Learn Lib.</a:t>
            </a:r>
          </a:p>
          <a:p>
            <a:pPr lvl="1"/>
            <a:r>
              <a:rPr lang="en-US" altLang="ko-KR" dirty="0"/>
              <a:t>ML Library</a:t>
            </a:r>
          </a:p>
          <a:p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FD704B-1F73-464F-807B-7663E623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00" y="2262970"/>
            <a:ext cx="7477985" cy="360344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748A985-09CB-4E02-BFA1-422C0258E2FE}"/>
              </a:ext>
            </a:extLst>
          </p:cNvPr>
          <p:cNvCxnSpPr/>
          <p:nvPr/>
        </p:nvCxnSpPr>
        <p:spPr>
          <a:xfrm flipH="1" flipV="1">
            <a:off x="4987636" y="3467595"/>
            <a:ext cx="1021278" cy="43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497E594-D47C-4857-B584-AD8DA9A614FD}"/>
              </a:ext>
            </a:extLst>
          </p:cNvPr>
          <p:cNvCxnSpPr/>
          <p:nvPr/>
        </p:nvCxnSpPr>
        <p:spPr>
          <a:xfrm flipH="1">
            <a:off x="3408218" y="2968831"/>
            <a:ext cx="2600696" cy="23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BB0076-A69C-4325-A8F9-62E7C126213A}"/>
              </a:ext>
            </a:extLst>
          </p:cNvPr>
          <p:cNvCxnSpPr/>
          <p:nvPr/>
        </p:nvCxnSpPr>
        <p:spPr>
          <a:xfrm flipH="1">
            <a:off x="5510151" y="4797631"/>
            <a:ext cx="498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7944D3-73E3-465E-B770-EE16B1A1A605}"/>
              </a:ext>
            </a:extLst>
          </p:cNvPr>
          <p:cNvCxnSpPr/>
          <p:nvPr/>
        </p:nvCxnSpPr>
        <p:spPr>
          <a:xfrm flipH="1">
            <a:off x="3693226" y="4797631"/>
            <a:ext cx="2315688" cy="41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B5AB59-2B59-4C5B-8DF5-12362767EEB0}"/>
              </a:ext>
            </a:extLst>
          </p:cNvPr>
          <p:cNvCxnSpPr/>
          <p:nvPr/>
        </p:nvCxnSpPr>
        <p:spPr>
          <a:xfrm flipH="1">
            <a:off x="4987636" y="5403273"/>
            <a:ext cx="1021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184DF3-9A20-4EA8-9FCA-D732EAC4867B}"/>
              </a:ext>
            </a:extLst>
          </p:cNvPr>
          <p:cNvSpPr txBox="1"/>
          <p:nvPr/>
        </p:nvSpPr>
        <p:spPr>
          <a:xfrm flipH="1">
            <a:off x="8956585" y="4550489"/>
            <a:ext cx="28500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예측 결과 확인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840C47-B2CF-4F0F-A27C-83D3901697C3}"/>
              </a:ext>
            </a:extLst>
          </p:cNvPr>
          <p:cNvSpPr txBox="1"/>
          <p:nvPr/>
        </p:nvSpPr>
        <p:spPr>
          <a:xfrm flipH="1">
            <a:off x="8956585" y="5215311"/>
            <a:ext cx="28500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성능 평가</a:t>
            </a:r>
          </a:p>
        </p:txBody>
      </p:sp>
    </p:spTree>
    <p:extLst>
      <p:ext uri="{BB962C8B-B14F-4D97-AF65-F5344CB8AC3E}">
        <p14:creationId xmlns:p14="http://schemas.microsoft.com/office/powerpoint/2010/main" val="18609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 Learn Lib.</a:t>
            </a:r>
          </a:p>
          <a:p>
            <a:pPr lvl="1"/>
            <a:r>
              <a:rPr lang="en-US" altLang="ko-KR" dirty="0"/>
              <a:t>Evaluation Model</a:t>
            </a:r>
          </a:p>
          <a:p>
            <a:pPr lvl="1"/>
            <a:r>
              <a:rPr lang="en-US" altLang="ko-KR" dirty="0"/>
              <a:t>Overfitting and Underfitting</a:t>
            </a:r>
          </a:p>
          <a:p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BF1A15-C79E-454E-97AF-2E9AD9D805D7}"/>
              </a:ext>
            </a:extLst>
          </p:cNvPr>
          <p:cNvGrpSpPr/>
          <p:nvPr/>
        </p:nvGrpSpPr>
        <p:grpSpPr>
          <a:xfrm>
            <a:off x="731519" y="2561436"/>
            <a:ext cx="8044345" cy="4231250"/>
            <a:chOff x="1645920" y="2466432"/>
            <a:chExt cx="10148517" cy="485503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D8B61B5-271F-4048-9AD8-8AB990E36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5920" y="2466432"/>
              <a:ext cx="10148517" cy="485503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8BC4D2-83D7-4D88-B59D-1362E0838BFC}"/>
                </a:ext>
              </a:extLst>
            </p:cNvPr>
            <p:cNvSpPr/>
            <p:nvPr/>
          </p:nvSpPr>
          <p:spPr>
            <a:xfrm>
              <a:off x="8918369" y="5159077"/>
              <a:ext cx="534389" cy="327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A9C16A-80E4-4D34-A15E-FF184A95647D}"/>
              </a:ext>
            </a:extLst>
          </p:cNvPr>
          <p:cNvSpPr/>
          <p:nvPr/>
        </p:nvSpPr>
        <p:spPr>
          <a:xfrm>
            <a:off x="7129103" y="1203643"/>
            <a:ext cx="76162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ko-KR" sz="2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 </a:t>
            </a:r>
            <a:r>
              <a:rPr lang="ko-KR" alt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해결 방안</a:t>
            </a:r>
            <a:r>
              <a:rPr lang="en-US" altLang="ko-KR" sz="2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Training Data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the number of features (Feature Engineering </a:t>
            </a:r>
            <a:r>
              <a:rPr lang="ko-KR" alt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필요</a:t>
            </a:r>
            <a:r>
              <a:rPr lang="en-US" altLang="ko-KR" sz="2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BC9CC2-4EC8-41F8-B69E-DA414A204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124" y="2601970"/>
            <a:ext cx="5486400" cy="22764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D3C54F-9971-4931-B467-40BE47CD35C4}"/>
              </a:ext>
            </a:extLst>
          </p:cNvPr>
          <p:cNvSpPr/>
          <p:nvPr/>
        </p:nvSpPr>
        <p:spPr>
          <a:xfrm>
            <a:off x="11473161" y="7160872"/>
            <a:ext cx="2529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http://mlwiki.org/index.php/Overfitting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795306-6465-44F6-8B48-54FDA4B7A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046" y="4955929"/>
            <a:ext cx="4178913" cy="15549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E34C1A-FE9F-4388-A3D2-0BD520AB874B}"/>
              </a:ext>
            </a:extLst>
          </p:cNvPr>
          <p:cNvSpPr/>
          <p:nvPr/>
        </p:nvSpPr>
        <p:spPr>
          <a:xfrm>
            <a:off x="10691174" y="6537895"/>
            <a:ext cx="1396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9237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7"/>
            <a:ext cx="11128040" cy="6049356"/>
          </a:xfrm>
        </p:spPr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 Learn Lib.</a:t>
            </a:r>
          </a:p>
          <a:p>
            <a:pPr lvl="1"/>
            <a:r>
              <a:rPr lang="en-US" altLang="ko-KR" dirty="0"/>
              <a:t>Cross</a:t>
            </a:r>
            <a:r>
              <a:rPr lang="ko-KR" altLang="en-US" dirty="0"/>
              <a:t> </a:t>
            </a:r>
            <a:r>
              <a:rPr lang="en-US" altLang="ko-KR" dirty="0"/>
              <a:t>Validation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교차 검증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일반화 성능을 측정하기 위해 데이터를 여러 번 반복해서 나누고 여러 모델을 학습</a:t>
            </a:r>
            <a:endParaRPr lang="en-US" altLang="ko-KR" dirty="0"/>
          </a:p>
          <a:p>
            <a:pPr lvl="2"/>
            <a:r>
              <a:rPr lang="ko-KR" altLang="en-US" dirty="0"/>
              <a:t>최종 정확도</a:t>
            </a:r>
            <a:r>
              <a:rPr lang="en-US" altLang="ko-KR" dirty="0"/>
              <a:t>: </a:t>
            </a:r>
            <a:r>
              <a:rPr lang="ko-KR" altLang="en-US" dirty="0"/>
              <a:t>각각 정확도를 측정하여 평균 값 도출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75D3DA-4573-4A72-9387-AE94FD86E96B}"/>
              </a:ext>
            </a:extLst>
          </p:cNvPr>
          <p:cNvSpPr/>
          <p:nvPr/>
        </p:nvSpPr>
        <p:spPr>
          <a:xfrm>
            <a:off x="7505206" y="7218639"/>
            <a:ext cx="73152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>
                <a:solidFill>
                  <a:srgbClr val="000000"/>
                </a:solidFill>
                <a:latin typeface="Helvetica Neue"/>
              </a:rPr>
              <a:t>이미지 출처 </a:t>
            </a:r>
            <a:r>
              <a:rPr lang="en-US" altLang="ko-KR" sz="1050" dirty="0">
                <a:solidFill>
                  <a:srgbClr val="000000"/>
                </a:solidFill>
                <a:latin typeface="Helvetica Neue"/>
              </a:rPr>
              <a:t>: </a:t>
            </a:r>
            <a:r>
              <a:rPr lang="en-US" altLang="ko-KR" sz="1050" u="sng" dirty="0">
                <a:solidFill>
                  <a:srgbClr val="0088CC"/>
                </a:solidFill>
                <a:latin typeface="Helvetica Neue"/>
                <a:hlinkClick r:id="rId3"/>
              </a:rPr>
              <a:t>https://www.researchgate.net/figure/228403467_fig2_Figure-4-k-fold-cross-validation-scheme-example</a:t>
            </a:r>
            <a:endParaRPr lang="ko-KR" altLang="en-US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070512-6562-4225-B47C-C129E92F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21" y="3193163"/>
            <a:ext cx="7229659" cy="33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21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2" y="1206467"/>
            <a:ext cx="12669959" cy="914400"/>
          </a:xfrm>
        </p:spPr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Engineering</a:t>
            </a:r>
          </a:p>
          <a:p>
            <a:pPr lvl="1"/>
            <a:r>
              <a:rPr lang="ko-KR" altLang="en-US" dirty="0"/>
              <a:t>평균과 너무 떨어진 값 사용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풍속이 </a:t>
            </a:r>
            <a:r>
              <a:rPr lang="en-US" altLang="ko-KR" dirty="0"/>
              <a:t>0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데이터를 적절한 데이터로 변환 </a:t>
            </a:r>
            <a:r>
              <a:rPr lang="en-US" altLang="ko-KR" dirty="0"/>
              <a:t>(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분류기를 이용하여 풍속 값 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8332E3-0FC0-41FB-B424-F1AEF2BA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2492546"/>
            <a:ext cx="8001586" cy="46157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A3C5F3-6F5D-4F2C-B9E9-3BE325974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270" y="2492546"/>
            <a:ext cx="6848998" cy="251582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3FF4C5-368B-4841-A758-B61993B28144}"/>
              </a:ext>
            </a:extLst>
          </p:cNvPr>
          <p:cNvSpPr/>
          <p:nvPr/>
        </p:nvSpPr>
        <p:spPr>
          <a:xfrm>
            <a:off x="6139543" y="3403590"/>
            <a:ext cx="1175657" cy="66501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1507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1209823"/>
            <a:ext cx="13637261" cy="626273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2" y="1206467"/>
            <a:ext cx="12669959" cy="914400"/>
          </a:xfrm>
        </p:spPr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Engineering</a:t>
            </a:r>
          </a:p>
          <a:p>
            <a:pPr lvl="1"/>
            <a:r>
              <a:rPr lang="en-US" altLang="ko-KR" dirty="0"/>
              <a:t>Random Forest: </a:t>
            </a:r>
            <a:r>
              <a:rPr lang="ko-KR" altLang="en-US" dirty="0">
                <a:hlinkClick r:id="rId3" tooltip="앙상블 학습법"/>
              </a:rPr>
              <a:t>분류</a:t>
            </a:r>
            <a:r>
              <a:rPr lang="en-US" altLang="ko-KR" dirty="0"/>
              <a:t>, </a:t>
            </a:r>
            <a:r>
              <a:rPr lang="ko-KR" altLang="en-US" dirty="0">
                <a:hlinkClick r:id="rId4"/>
              </a:rPr>
              <a:t>회귀 분석</a:t>
            </a:r>
            <a:r>
              <a:rPr lang="ko-KR" altLang="en-US" dirty="0"/>
              <a:t> 등에 사용되는 </a:t>
            </a:r>
            <a:r>
              <a:rPr lang="ko-KR" altLang="en-US" dirty="0">
                <a:hlinkClick r:id="rId5"/>
              </a:rPr>
              <a:t>앙상블 학습 방법</a:t>
            </a:r>
            <a:r>
              <a:rPr lang="ko-KR" altLang="en-US" dirty="0"/>
              <a:t>의 일종으로</a:t>
            </a:r>
            <a:r>
              <a:rPr lang="en-US" altLang="ko-KR" dirty="0"/>
              <a:t>, </a:t>
            </a:r>
            <a:r>
              <a:rPr lang="ko-KR" altLang="en-US" dirty="0"/>
              <a:t>훈련 과정에서 구성한 다수의 </a:t>
            </a:r>
            <a:r>
              <a:rPr lang="ko-KR" altLang="en-US" dirty="0">
                <a:hlinkClick r:id="rId6" tooltip="결정 트리"/>
              </a:rPr>
              <a:t>결정 트리</a:t>
            </a:r>
            <a:r>
              <a:rPr lang="ko-KR" altLang="en-US" dirty="0"/>
              <a:t>로부터 부류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또는 평균 예측치</a:t>
            </a:r>
            <a:r>
              <a:rPr lang="en-US" altLang="ko-KR" dirty="0"/>
              <a:t>(</a:t>
            </a:r>
            <a:r>
              <a:rPr lang="ko-KR" altLang="en-US" dirty="0"/>
              <a:t>회귀 분석</a:t>
            </a:r>
            <a:r>
              <a:rPr lang="en-US" altLang="ko-KR" dirty="0"/>
              <a:t>)</a:t>
            </a:r>
            <a:r>
              <a:rPr lang="ko-KR" altLang="en-US" dirty="0"/>
              <a:t>를 출력 </a:t>
            </a:r>
            <a:r>
              <a:rPr lang="en-US" altLang="ko-KR" dirty="0"/>
              <a:t>(WIKI)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376B18-88BE-41A8-801B-F66B545D9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" y="2663905"/>
            <a:ext cx="7200900" cy="46577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D017E3-577C-48DB-AC63-EB6D882D4E42}"/>
              </a:ext>
            </a:extLst>
          </p:cNvPr>
          <p:cNvSpPr/>
          <p:nvPr/>
        </p:nvSpPr>
        <p:spPr>
          <a:xfrm>
            <a:off x="7604596" y="7190825"/>
            <a:ext cx="64601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그림출처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https://post.naver.com/viewer/postView.nhn?volumeNo=28037302&amp;memberNo=18071586</a:t>
            </a:r>
          </a:p>
        </p:txBody>
      </p:sp>
    </p:spTree>
    <p:extLst>
      <p:ext uri="{BB962C8B-B14F-4D97-AF65-F5344CB8AC3E}">
        <p14:creationId xmlns:p14="http://schemas.microsoft.com/office/powerpoint/2010/main" val="3692990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7"/>
            <a:ext cx="13358728" cy="6096858"/>
          </a:xfrm>
        </p:spPr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Selection</a:t>
            </a:r>
          </a:p>
          <a:p>
            <a:pPr lvl="1"/>
            <a:r>
              <a:rPr lang="ko-KR" altLang="en-US" dirty="0"/>
              <a:t>신호와</a:t>
            </a:r>
            <a:r>
              <a:rPr lang="en-US" altLang="ko-KR" dirty="0"/>
              <a:t> </a:t>
            </a:r>
            <a:r>
              <a:rPr lang="ko-KR" altLang="en-US" dirty="0"/>
              <a:t>잡음을 구분</a:t>
            </a:r>
            <a:endParaRPr lang="en-US" altLang="ko-KR" dirty="0"/>
          </a:p>
          <a:p>
            <a:pPr lvl="1"/>
            <a:r>
              <a:rPr lang="en-US" altLang="ko-KR" dirty="0"/>
              <a:t>Feature</a:t>
            </a:r>
            <a:r>
              <a:rPr lang="ko-KR" altLang="en-US" dirty="0"/>
              <a:t>가 많다고 무조건 좋은 성능이 나오는 것 아님 </a:t>
            </a:r>
            <a:r>
              <a:rPr lang="en-US" altLang="ko-KR" dirty="0"/>
              <a:t>(Overfitting)</a:t>
            </a:r>
          </a:p>
          <a:p>
            <a:pPr lvl="1"/>
            <a:r>
              <a:rPr lang="en-US" altLang="ko-KR" dirty="0"/>
              <a:t>Feature</a:t>
            </a:r>
            <a:r>
              <a:rPr lang="ko-KR" altLang="en-US" dirty="0"/>
              <a:t>를 추가 또는 변경해 가면서 성능이 좋지 않은 </a:t>
            </a:r>
            <a:r>
              <a:rPr lang="en-US" altLang="ko-KR" dirty="0"/>
              <a:t>Feature</a:t>
            </a:r>
            <a:r>
              <a:rPr lang="ko-KR" altLang="en-US" dirty="0"/>
              <a:t>는 제거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연속형 </a:t>
            </a:r>
            <a:r>
              <a:rPr lang="en-US" altLang="ko-KR" dirty="0"/>
              <a:t>Feature</a:t>
            </a:r>
            <a:r>
              <a:rPr lang="ko-KR" altLang="en-US" dirty="0"/>
              <a:t>와 범주형</a:t>
            </a:r>
            <a:r>
              <a:rPr lang="en-US" altLang="ko-KR" dirty="0"/>
              <a:t> Feature </a:t>
            </a:r>
            <a:r>
              <a:rPr lang="ko-KR" altLang="en-US" dirty="0"/>
              <a:t>구분</a:t>
            </a:r>
            <a:endParaRPr lang="en-US" altLang="ko-KR" dirty="0"/>
          </a:p>
          <a:p>
            <a:pPr lvl="2"/>
            <a:r>
              <a:rPr lang="ko-KR" altLang="en-US" dirty="0"/>
              <a:t>연속형 </a:t>
            </a:r>
            <a:r>
              <a:rPr lang="en-US" altLang="ko-KR" dirty="0"/>
              <a:t>feature = ["temp","humidity","windspeed","</a:t>
            </a:r>
            <a:r>
              <a:rPr lang="en-US" altLang="ko-KR" dirty="0" err="1"/>
              <a:t>atemp</a:t>
            </a:r>
            <a:r>
              <a:rPr lang="en-US" altLang="ko-KR" dirty="0"/>
              <a:t>"]</a:t>
            </a:r>
          </a:p>
          <a:p>
            <a:pPr lvl="2"/>
            <a:r>
              <a:rPr lang="ko-KR" altLang="en-US" dirty="0"/>
              <a:t>범주형 </a:t>
            </a:r>
            <a:r>
              <a:rPr lang="en-US" altLang="ko-KR" dirty="0"/>
              <a:t>feature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  <a:r>
              <a:rPr lang="ko-KR" altLang="en-US" dirty="0"/>
              <a:t>을 </a:t>
            </a:r>
            <a:r>
              <a:rPr lang="en-US" altLang="ko-KR" dirty="0"/>
              <a:t>category</a:t>
            </a:r>
            <a:r>
              <a:rPr lang="ko-KR" altLang="en-US" dirty="0"/>
              <a:t>로 변경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categorical_feature_names</a:t>
            </a:r>
            <a:r>
              <a:rPr lang="en-US" altLang="ko-KR" dirty="0"/>
              <a:t> = ["season","holiday","</a:t>
            </a:r>
            <a:r>
              <a:rPr lang="en-US" altLang="ko-KR" dirty="0" err="1"/>
              <a:t>workingday</a:t>
            </a:r>
            <a:r>
              <a:rPr lang="en-US" altLang="ko-KR" dirty="0"/>
              <a:t>","weather", "</a:t>
            </a:r>
            <a:r>
              <a:rPr lang="en-US" altLang="ko-KR" dirty="0" err="1"/>
              <a:t>dayofweek</a:t>
            </a:r>
            <a:r>
              <a:rPr lang="en-US" altLang="ko-KR" dirty="0"/>
              <a:t>","</a:t>
            </a:r>
            <a:r>
              <a:rPr lang="en-US" altLang="ko-KR" dirty="0" err="1"/>
              <a:t>month","year","hour</a:t>
            </a:r>
            <a:r>
              <a:rPr lang="en-US" altLang="ko-KR" dirty="0"/>
              <a:t>"]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Kaggle </a:t>
            </a:r>
            <a:r>
              <a:rPr lang="ko-KR" altLang="en-US" dirty="0"/>
              <a:t>공공자전거 수요 예측 평가</a:t>
            </a:r>
            <a:endParaRPr lang="en-US" altLang="ko-KR" dirty="0"/>
          </a:p>
          <a:p>
            <a:pPr lvl="1"/>
            <a:r>
              <a:rPr lang="en-US" altLang="ko-KR" dirty="0"/>
              <a:t>RMSLE (Root Mean Squared Logarithmic Error)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44F42B-D761-4350-88C7-EC8529C7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13" y="5755203"/>
            <a:ext cx="3808154" cy="10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8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 </a:t>
            </a:r>
            <a:r>
              <a:rPr lang="ko-KR" altLang="en-US" dirty="0"/>
              <a:t>자전거 수요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7"/>
            <a:ext cx="13358728" cy="6096858"/>
          </a:xfrm>
        </p:spPr>
        <p:txBody>
          <a:bodyPr/>
          <a:lstStyle/>
          <a:p>
            <a:r>
              <a:rPr lang="en-US" altLang="ko-KR" dirty="0"/>
              <a:t>Training &amp; Test</a:t>
            </a:r>
          </a:p>
          <a:p>
            <a:pPr lvl="1"/>
            <a:r>
              <a:rPr lang="ko-KR" altLang="en-US" dirty="0"/>
              <a:t>학습</a:t>
            </a:r>
            <a:r>
              <a:rPr lang="en-US" altLang="ko-KR" dirty="0"/>
              <a:t>: </a:t>
            </a:r>
            <a:r>
              <a:rPr lang="en-US" altLang="ko-KR" dirty="0" err="1"/>
              <a:t>RandomForestRegressor</a:t>
            </a:r>
            <a:r>
              <a:rPr lang="en-US" altLang="ko-KR" dirty="0"/>
              <a:t> (Count</a:t>
            </a:r>
            <a:r>
              <a:rPr lang="ko-KR" altLang="en-US" dirty="0"/>
              <a:t>와 같이 연속된 값은 </a:t>
            </a:r>
            <a:r>
              <a:rPr lang="en-US" altLang="ko-KR" dirty="0"/>
              <a:t>Regressor</a:t>
            </a:r>
            <a:r>
              <a:rPr lang="ko-KR" altLang="en-US" dirty="0"/>
              <a:t>로 학습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Parameter </a:t>
            </a:r>
            <a:r>
              <a:rPr lang="en-US" altLang="ko-KR" dirty="0" err="1"/>
              <a:t>n_estimators</a:t>
            </a:r>
            <a:r>
              <a:rPr lang="en-US" altLang="ko-KR" dirty="0"/>
              <a:t>: decision tree</a:t>
            </a:r>
            <a:r>
              <a:rPr lang="ko-KR" altLang="en-US" dirty="0"/>
              <a:t>의 </a:t>
            </a:r>
            <a:r>
              <a:rPr lang="ko-KR" altLang="en-US" dirty="0" err="1"/>
              <a:t>갯수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DAE61D-7E2E-4917-97A5-B8835521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2492085"/>
            <a:ext cx="9232725" cy="41608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82939D-856E-4DF9-8E33-02054B4A7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247" y="6998508"/>
            <a:ext cx="7233483" cy="4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57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237FD9-3013-4EC3-8FE2-B3303498EE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1110" y="3117954"/>
            <a:ext cx="8251341" cy="1888761"/>
          </a:xfrm>
        </p:spPr>
        <p:txBody>
          <a:bodyPr>
            <a:normAutofit/>
          </a:bodyPr>
          <a:lstStyle/>
          <a:p>
            <a:r>
              <a:rPr lang="en-US" altLang="ko-KR" dirty="0"/>
              <a:t>Thank you</a:t>
            </a:r>
          </a:p>
          <a:p>
            <a:endParaRPr lang="en-US" altLang="ko-KR" dirty="0"/>
          </a:p>
          <a:p>
            <a:r>
              <a:rPr lang="en-US" altLang="ko-KR" sz="3200" dirty="0"/>
              <a:t>Q&amp;A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59F39C-1BE2-4311-8036-04F6718AC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www.kopo.ac.kr</a:t>
            </a:r>
          </a:p>
          <a:p>
            <a:r>
              <a:rPr lang="en-US" altLang="ko-KR" dirty="0"/>
              <a:t>jsshin7@kopo.ac.kr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0C8E9-21BF-4E6F-98B6-560B770B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ADFDFF-4709-4B39-897F-3D5C0E53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the Machine Learning</a:t>
            </a:r>
            <a:endParaRPr lang="ko-KR" alt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6"/>
            <a:ext cx="11128040" cy="5813311"/>
          </a:xfrm>
        </p:spPr>
        <p:txBody>
          <a:bodyPr/>
          <a:lstStyle/>
          <a:p>
            <a:pPr>
              <a:defRPr/>
            </a:pPr>
            <a:r>
              <a:rPr lang="en-US" altLang="ko-KR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types of learning algorithm</a:t>
            </a:r>
          </a:p>
          <a:p>
            <a:pPr lvl="1">
              <a:defRPr/>
            </a:pPr>
            <a:r>
              <a:rPr lang="en-US" altLang="ko-KR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</a:p>
          <a:p>
            <a:pPr lvl="2">
              <a:defRPr/>
            </a:pPr>
            <a:r>
              <a:rPr lang="en-US" altLang="ko-KR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(Learning) with labeled data</a:t>
            </a:r>
            <a:endParaRPr lang="en-US" altLang="ko-KR" b="1" kern="0" dirty="0">
              <a:solidFill>
                <a:srgbClr val="0C46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defRPr/>
            </a:pPr>
            <a:r>
              <a:rPr lang="en-US" altLang="ko-KR" b="1" kern="0" dirty="0">
                <a:solidFill>
                  <a:srgbClr val="0C46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of Supervised Learning</a:t>
            </a:r>
          </a:p>
          <a:p>
            <a:pPr lvl="3">
              <a:defRPr/>
            </a:pPr>
            <a:r>
              <a:rPr lang="en-US" altLang="ko-KR" sz="18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lvl="4">
              <a:defRPr/>
            </a:pPr>
            <a:r>
              <a:rPr lang="en-US" altLang="ko-KR" sz="18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Predicts final exam score based on time spent</a:t>
            </a:r>
          </a:p>
          <a:p>
            <a:pPr lvl="3">
              <a:defRPr/>
            </a:pPr>
            <a:r>
              <a:rPr lang="en-US" altLang="ko-KR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</a:t>
            </a:r>
          </a:p>
          <a:p>
            <a:pPr lvl="4">
              <a:defRPr/>
            </a:pPr>
            <a:r>
              <a:rPr lang="en-US" altLang="ko-KR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Pass/fail based on time spent</a:t>
            </a:r>
          </a:p>
          <a:p>
            <a:pPr lvl="3">
              <a:defRPr/>
            </a:pPr>
            <a:r>
              <a:rPr lang="en-US" altLang="ko-KR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Classification</a:t>
            </a:r>
          </a:p>
          <a:p>
            <a:pPr lvl="4">
              <a:defRPr/>
            </a:pPr>
            <a:r>
              <a:rPr lang="en-US" altLang="ko-KR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 (A, B, C, D and F) based on time spent</a:t>
            </a:r>
          </a:p>
          <a:p>
            <a:pPr lvl="3">
              <a:defRPr/>
            </a:pPr>
            <a:r>
              <a:rPr lang="en-US" altLang="ko-KR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Detection, Segmentation, etc.</a:t>
            </a:r>
          </a:p>
          <a:p>
            <a:pPr lvl="2">
              <a:defRPr/>
            </a:pPr>
            <a:endParaRPr lang="en-US" altLang="ko-KR" b="1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Recommender systems</a:t>
            </a: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EE6831-3FE5-46C8-B2C7-BEB4BFD5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" t="19600" r="30470" b="22893"/>
          <a:stretch/>
        </p:blipFill>
        <p:spPr>
          <a:xfrm>
            <a:off x="8299752" y="3984620"/>
            <a:ext cx="5718532" cy="31772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54FDBA-A05F-4B30-8ED4-CD8302695CF7}"/>
              </a:ext>
            </a:extLst>
          </p:cNvPr>
          <p:cNvSpPr/>
          <p:nvPr/>
        </p:nvSpPr>
        <p:spPr>
          <a:xfrm>
            <a:off x="9386119" y="7178717"/>
            <a:ext cx="392639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 rtl="0">
              <a:defRPr lang="ko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[</a:t>
            </a:r>
            <a:r>
              <a:rPr lang="ko-KR" altLang="en-US" sz="1200" dirty="0"/>
              <a:t>출처</a:t>
            </a:r>
            <a:r>
              <a:rPr lang="en-US" altLang="ko-KR" sz="1200" dirty="0"/>
              <a:t>] https://www.youtube.com/watch?v=G_0W912qmGc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703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Machine Learning</a:t>
            </a:r>
          </a:p>
          <a:p>
            <a:pPr lvl="1"/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915665-488C-423C-AD69-F3699A16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35" y="1989836"/>
            <a:ext cx="6705539" cy="4498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AC9AFA-9D3B-4B16-8F23-23417C2B4EE8}"/>
              </a:ext>
            </a:extLst>
          </p:cNvPr>
          <p:cNvSpPr txBox="1"/>
          <p:nvPr/>
        </p:nvSpPr>
        <p:spPr>
          <a:xfrm>
            <a:off x="9773392" y="7114479"/>
            <a:ext cx="3977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https://github.com/amueller/odscon-2015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73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Problem: Predicts final exam score based on time spent</a:t>
            </a: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(obtain) Training Data Set</a:t>
            </a: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using training data set</a:t>
            </a:r>
          </a:p>
          <a:p>
            <a:pPr lvl="1"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the final exam score</a:t>
            </a:r>
          </a:p>
          <a:p>
            <a:pPr lvl="1"/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0C6132-534E-42CA-A9F7-AA15A7BA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91" y="3269216"/>
            <a:ext cx="10493172" cy="42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3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ko-KR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단순화</a:t>
            </a:r>
            <a:endParaRPr lang="en-US" altLang="ko-KR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(Linear)</a:t>
            </a:r>
          </a:p>
          <a:p>
            <a:pPr lvl="1"/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H(x) = </a:t>
            </a:r>
            <a:r>
              <a:rPr lang="en-US" altLang="ko-KR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Wx</a:t>
            </a: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EF47AE9-194E-4B68-A837-41AE50327A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602071"/>
              </p:ext>
            </p:extLst>
          </p:nvPr>
        </p:nvGraphicFramePr>
        <p:xfrm>
          <a:off x="3912350" y="1707776"/>
          <a:ext cx="5460249" cy="240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D7A7ADD-2973-4171-8898-1FC6CC6EB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060467"/>
              </p:ext>
            </p:extLst>
          </p:nvPr>
        </p:nvGraphicFramePr>
        <p:xfrm>
          <a:off x="1176047" y="2166849"/>
          <a:ext cx="2037978" cy="1481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466">
                  <a:extLst>
                    <a:ext uri="{9D8B030D-6E8A-4147-A177-3AD203B41FA5}">
                      <a16:colId xmlns:a16="http://schemas.microsoft.com/office/drawing/2014/main" val="346599382"/>
                    </a:ext>
                  </a:extLst>
                </a:gridCol>
                <a:gridCol w="1067512">
                  <a:extLst>
                    <a:ext uri="{9D8B030D-6E8A-4147-A177-3AD203B41FA5}">
                      <a16:colId xmlns:a16="http://schemas.microsoft.com/office/drawing/2014/main" val="3841898138"/>
                    </a:ext>
                  </a:extLst>
                </a:gridCol>
              </a:tblGrid>
              <a:tr h="370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10928"/>
                  </a:ext>
                </a:extLst>
              </a:tr>
              <a:tr h="370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578847"/>
                  </a:ext>
                </a:extLst>
              </a:tr>
              <a:tr h="370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259909"/>
                  </a:ext>
                </a:extLst>
              </a:tr>
              <a:tr h="370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83406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4D3CD426-9883-4734-8F51-B8B961B25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26" y="4290358"/>
            <a:ext cx="5325773" cy="32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8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7"/>
            <a:ext cx="12918118" cy="914400"/>
          </a:xfrm>
        </p:spPr>
        <p:txBody>
          <a:bodyPr/>
          <a:lstStyle/>
          <a:p>
            <a:pPr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 (Loss Function): </a:t>
            </a:r>
            <a:r>
              <a:rPr lang="ko-KR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실제 데이터와 가설 함수가 얼마나 차이가 나는가</a:t>
            </a: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>
              <a:defRPr/>
            </a:pPr>
            <a:r>
              <a:rPr lang="en-US" altLang="ko-KR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Fit the line to our training data</a:t>
            </a:r>
          </a:p>
          <a:p>
            <a:pPr lvl="1"/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BDA018-081F-4387-BBAD-3AF1AFA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431" y="2120867"/>
            <a:ext cx="9595918" cy="510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7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7"/>
            <a:ext cx="12918118" cy="914400"/>
          </a:xfrm>
        </p:spPr>
        <p:txBody>
          <a:bodyPr/>
          <a:lstStyle/>
          <a:p>
            <a:pPr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Cost</a:t>
            </a:r>
          </a:p>
          <a:p>
            <a:pPr lvl="1">
              <a:defRPr/>
            </a:pP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Hypothesis</a:t>
            </a: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US" altLang="ko-KR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ko-KR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ko-KR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ko-KR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would you find the lowest point(minimized cost)?</a:t>
            </a:r>
          </a:p>
          <a:p>
            <a:pPr lvl="1">
              <a:defRPr/>
            </a:pP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Algorithm</a:t>
            </a:r>
          </a:p>
          <a:p>
            <a:pPr lvl="2">
              <a:defRPr/>
            </a:pP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cost function</a:t>
            </a:r>
          </a:p>
          <a:p>
            <a:pPr lvl="2">
              <a:defRPr/>
            </a:pP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used many minimization problems</a:t>
            </a:r>
          </a:p>
          <a:p>
            <a:pPr lvl="2">
              <a:defRPr/>
            </a:pP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given cost function, cost(W, b), it will find W, b to minimize cost</a:t>
            </a:r>
          </a:p>
          <a:p>
            <a:pPr lvl="2">
              <a:defRPr/>
            </a:pP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applied to more general function: cost(w</a:t>
            </a:r>
            <a:r>
              <a:rPr lang="en-US" altLang="ko-KR" sz="1600" kern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</a:t>
            </a:r>
            <a:r>
              <a:rPr lang="en-US" altLang="ko-KR" sz="1600" kern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</a:t>
            </a:r>
            <a:r>
              <a:rPr lang="en-US" altLang="ko-KR" sz="1600" kern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 </a:t>
            </a:r>
            <a:r>
              <a:rPr lang="en-US" altLang="ko-KR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sz="1600" kern="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b)</a:t>
            </a:r>
          </a:p>
          <a:p>
            <a:pPr lvl="1"/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A45C47-3528-4CF1-8905-8DECDD77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886453"/>
            <a:ext cx="9975605" cy="3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9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E8873FA-2208-4362-8128-5206910D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6954B-DCDE-4704-B9EF-BDA84292B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5446D-DF5F-4ADA-8C33-2DC556D39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23" y="1206467"/>
            <a:ext cx="12918118" cy="914400"/>
          </a:xfrm>
        </p:spPr>
        <p:txBody>
          <a:bodyPr/>
          <a:lstStyle/>
          <a:p>
            <a:pPr>
              <a:defRPr/>
            </a:pPr>
            <a:r>
              <a:rPr lang="en-US" altLang="ko-KR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Algorithm</a:t>
            </a:r>
          </a:p>
          <a:p>
            <a:pPr lvl="1"/>
            <a:r>
              <a:rPr lang="en-US" altLang="ko-KR" dirty="0"/>
              <a:t>Formal Definition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BA5B-46DC-4AAB-AB07-A792B9D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71ED-8F0A-4F74-A503-A1718E888FF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DBFD5-5D05-4607-9949-96279C08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725F3-83D0-4529-A15C-9D644B8C51E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AD4F87-4E94-4362-B418-A55F10D0A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07" y="2120867"/>
            <a:ext cx="8725511" cy="52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8259"/>
      </p:ext>
    </p:extLst>
  </p:cSld>
  <p:clrMapOvr>
    <a:masterClrMapping/>
  </p:clrMapOvr>
</p:sld>
</file>

<file path=ppt/theme/theme1.xml><?xml version="1.0" encoding="utf-8"?>
<a:theme xmlns:a="http://schemas.openxmlformats.org/drawingml/2006/main" name="KPIT Master 2013-20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PIT font them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800" dirty="0" smtClean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Erea AMS Template.potx" id="{DBABB0F8-80D7-4FC1-BDAC-C5E610C4769E}" vid="{C6E8EB28-7799-47A2-BBBB-AC0E8525B0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C0DCCF2D38F849B0573E8D7855E51F" ma:contentTypeVersion="4" ma:contentTypeDescription="Create a new document." ma:contentTypeScope="" ma:versionID="6941104216d54cd7497504215527b332">
  <xsd:schema xmlns:xsd="http://www.w3.org/2001/XMLSchema" xmlns:xs="http://www.w3.org/2001/XMLSchema" xmlns:p="http://schemas.microsoft.com/office/2006/metadata/properties" xmlns:ns2="f7100561-dcf8-47b5-93d8-f53b6917bb01" targetNamespace="http://schemas.microsoft.com/office/2006/metadata/properties" ma:root="true" ma:fieldsID="21f27309fd8115f36b37e4dcfae0fcf2" ns2:_="">
    <xsd:import namespace="f7100561-dcf8-47b5-93d8-f53b6917bb01"/>
    <xsd:element name="properties">
      <xsd:complexType>
        <xsd:sequence>
          <xsd:element name="documentManagement">
            <xsd:complexType>
              <xsd:all>
                <xsd:element ref="ns2:adp_httpHandler_ADAS" minOccurs="0"/>
                <xsd:element ref="ns2:adp_httpHandler_ADAS_copy" minOccurs="0"/>
                <xsd:element ref="ns2:adp_httpHandler_ADAS_print" minOccurs="0"/>
                <xsd:element ref="ns2:adp_httpHandler_ADAS_sav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100561-dcf8-47b5-93d8-f53b6917bb01" elementFormDefault="qualified">
    <xsd:import namespace="http://schemas.microsoft.com/office/2006/documentManagement/types"/>
    <xsd:import namespace="http://schemas.microsoft.com/office/infopath/2007/PartnerControls"/>
    <xsd:element name="adp_httpHandler_ADAS" ma:index="8" nillable="true" ma:displayName="adp_httpHandler_ADAS" ma:default="deactivated" ma:internalName="adp_httpHandler_ADAS" ma:readOnly="true">
      <xsd:simpleType>
        <xsd:restriction base="dms:Text"/>
      </xsd:simpleType>
    </xsd:element>
    <xsd:element name="adp_httpHandler_ADAS_copy" ma:index="9" nillable="true" ma:displayName="adp_httpHandler_ADAS_copy" ma:default="deactivated" ma:internalName="adp_httpHandler_ADAS_copy" ma:readOnly="true">
      <xsd:simpleType>
        <xsd:restriction base="dms:Text"/>
      </xsd:simpleType>
    </xsd:element>
    <xsd:element name="adp_httpHandler_ADAS_print" ma:index="10" nillable="true" ma:displayName="adp_httpHandler_ADAS_print" ma:default="deactivated" ma:internalName="adp_httpHandler_ADAS_print" ma:readOnly="true">
      <xsd:simpleType>
        <xsd:restriction base="dms:Text"/>
      </xsd:simpleType>
    </xsd:element>
    <xsd:element name="adp_httpHandler_ADAS_save" ma:index="11" nillable="true" ma:displayName="adp_httpHandler_ADAS_save" ma:default="deactivated" ma:internalName="adp_httpHandler_ADAS_sav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4D6286-B001-4EC1-BFB5-EE43FAF9A887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7100561-dcf8-47b5-93d8-f53b6917bb0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325018A-60CF-4689-A103-49F39021D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100561-dcf8-47b5-93d8-f53b6917bb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9E12E7-CBEF-44D5-AECE-994B0118F0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Erea AMS Template</Template>
  <TotalTime>11862</TotalTime>
  <Words>1513</Words>
  <Application>Microsoft Office PowerPoint</Application>
  <PresentationFormat>사용자 지정</PresentationFormat>
  <Paragraphs>287</Paragraphs>
  <Slides>27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Helvetica Neue</vt:lpstr>
      <vt:lpstr>HY견고딕</vt:lpstr>
      <vt:lpstr>굴림</vt:lpstr>
      <vt:lpstr>맑은 고딕</vt:lpstr>
      <vt:lpstr>휴먼모음T</vt:lpstr>
      <vt:lpstr>Arial</vt:lpstr>
      <vt:lpstr>Calibri</vt:lpstr>
      <vt:lpstr>Segoe UI</vt:lpstr>
      <vt:lpstr>Times New Roman</vt:lpstr>
      <vt:lpstr>Wingdings</vt:lpstr>
      <vt:lpstr>KPIT Master 2013-2014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유승훈</dc:creator>
  <cp:lastModifiedBy>AI-00</cp:lastModifiedBy>
  <cp:revision>550</cp:revision>
  <cp:lastPrinted>2016-05-13T06:05:51Z</cp:lastPrinted>
  <dcterms:created xsi:type="dcterms:W3CDTF">2018-04-23T00:41:53Z</dcterms:created>
  <dcterms:modified xsi:type="dcterms:W3CDTF">2021-07-18T02:13:10Z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0x01010094C0DCCF2D38F849B0573E8D7855E51F</vt:lpwstr>
  </property>
</Properties>
</file>